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62" r:id="rId3"/>
    <p:sldId id="278" r:id="rId4"/>
    <p:sldId id="279" r:id="rId5"/>
    <p:sldId id="280" r:id="rId6"/>
    <p:sldId id="281" r:id="rId7"/>
    <p:sldId id="282" r:id="rId8"/>
    <p:sldId id="283" r:id="rId9"/>
    <p:sldId id="284" r:id="rId10"/>
    <p:sldId id="287" r:id="rId11"/>
    <p:sldId id="291" r:id="rId12"/>
    <p:sldId id="292" r:id="rId13"/>
    <p:sldId id="293" r:id="rId14"/>
    <p:sldId id="294" r:id="rId15"/>
    <p:sldId id="295" r:id="rId16"/>
    <p:sldId id="299" r:id="rId17"/>
    <p:sldId id="300" r:id="rId18"/>
    <p:sldId id="301" r:id="rId19"/>
    <p:sldId id="305" r:id="rId20"/>
    <p:sldId id="302" r:id="rId21"/>
    <p:sldId id="303" r:id="rId22"/>
    <p:sldId id="304"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9" d="100"/>
          <a:sy n="109" d="100"/>
        </p:scale>
        <p:origin x="-864" y="2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69EA76-1D6D-486C-B1EF-9FB78B9895DD}" type="doc">
      <dgm:prSet loTypeId="urn:microsoft.com/office/officeart/2005/8/layout/process4" loCatId="process" qsTypeId="urn:microsoft.com/office/officeart/2005/8/quickstyle/simple3" qsCatId="simple" csTypeId="urn:microsoft.com/office/officeart/2005/8/colors/colorful4" csCatId="colorful" phldr="1"/>
      <dgm:spPr/>
      <dgm:t>
        <a:bodyPr/>
        <a:lstStyle/>
        <a:p>
          <a:endParaRPr lang="ru-RU"/>
        </a:p>
      </dgm:t>
    </dgm:pt>
    <dgm:pt modelId="{E52B5F18-E0DA-4597-974E-4AB0D024C644}">
      <dgm:prSet phldrT="[Текст]" custT="1"/>
      <dgm:spPr/>
      <dgm:t>
        <a:bodyPr/>
        <a:lstStyle/>
        <a:p>
          <a:r>
            <a:rPr lang="ru-RU" sz="2000" dirty="0" smtClean="0"/>
            <a:t>1. Планирование</a:t>
          </a:r>
          <a:endParaRPr lang="ru-RU" sz="2000" dirty="0"/>
        </a:p>
      </dgm:t>
    </dgm:pt>
    <dgm:pt modelId="{5EEAE481-F101-444D-A08D-7F0FE853D0C3}" type="parTrans" cxnId="{F829A89B-4CDC-457E-A9DA-868B1AC52745}">
      <dgm:prSet/>
      <dgm:spPr/>
      <dgm:t>
        <a:bodyPr/>
        <a:lstStyle/>
        <a:p>
          <a:endParaRPr lang="ru-RU" sz="1600"/>
        </a:p>
      </dgm:t>
    </dgm:pt>
    <dgm:pt modelId="{DB7C5875-0117-4380-803B-FF297DB55944}" type="sibTrans" cxnId="{F829A89B-4CDC-457E-A9DA-868B1AC52745}">
      <dgm:prSet/>
      <dgm:spPr/>
      <dgm:t>
        <a:bodyPr/>
        <a:lstStyle/>
        <a:p>
          <a:endParaRPr lang="ru-RU" sz="1600"/>
        </a:p>
      </dgm:t>
    </dgm:pt>
    <dgm:pt modelId="{63A395FD-DA6D-48DF-B5F5-96154833D00C}">
      <dgm:prSet phldrT="[Текст]" custT="1"/>
      <dgm:spPr/>
      <dgm:t>
        <a:bodyPr/>
        <a:lstStyle/>
        <a:p>
          <a:r>
            <a:rPr lang="ru-RU" sz="1800" dirty="0" smtClean="0"/>
            <a:t>Составление плана</a:t>
          </a:r>
          <a:endParaRPr lang="ru-RU" sz="1800" dirty="0"/>
        </a:p>
      </dgm:t>
    </dgm:pt>
    <dgm:pt modelId="{BC619350-2049-4802-9BF0-7E3D6FA80B48}" type="parTrans" cxnId="{91219B91-9514-4B43-886B-D57244A31D0B}">
      <dgm:prSet/>
      <dgm:spPr/>
      <dgm:t>
        <a:bodyPr/>
        <a:lstStyle/>
        <a:p>
          <a:endParaRPr lang="ru-RU" sz="1600"/>
        </a:p>
      </dgm:t>
    </dgm:pt>
    <dgm:pt modelId="{D8D1CA44-D0E7-4817-B154-1B777DBDFA5E}" type="sibTrans" cxnId="{91219B91-9514-4B43-886B-D57244A31D0B}">
      <dgm:prSet/>
      <dgm:spPr/>
      <dgm:t>
        <a:bodyPr/>
        <a:lstStyle/>
        <a:p>
          <a:endParaRPr lang="ru-RU" sz="1600"/>
        </a:p>
      </dgm:t>
    </dgm:pt>
    <dgm:pt modelId="{2F2A799D-537B-435C-803F-CD5FB07EBE47}">
      <dgm:prSet phldrT="[Текст]" custT="1"/>
      <dgm:spPr/>
      <dgm:t>
        <a:bodyPr/>
        <a:lstStyle/>
        <a:p>
          <a:r>
            <a:rPr lang="ru-RU" sz="1800" dirty="0" smtClean="0"/>
            <a:t>Составление программы</a:t>
          </a:r>
          <a:endParaRPr lang="ru-RU" sz="1800" dirty="0"/>
        </a:p>
      </dgm:t>
    </dgm:pt>
    <dgm:pt modelId="{88878872-4512-4957-9867-32049E99D3A8}" type="parTrans" cxnId="{1F218DD2-9D6C-4469-874B-E826EBF1E505}">
      <dgm:prSet/>
      <dgm:spPr/>
      <dgm:t>
        <a:bodyPr/>
        <a:lstStyle/>
        <a:p>
          <a:endParaRPr lang="ru-RU" sz="1600"/>
        </a:p>
      </dgm:t>
    </dgm:pt>
    <dgm:pt modelId="{360586F5-B3D9-48B5-8FC0-41D72D75E7A8}" type="sibTrans" cxnId="{1F218DD2-9D6C-4469-874B-E826EBF1E505}">
      <dgm:prSet/>
      <dgm:spPr/>
      <dgm:t>
        <a:bodyPr/>
        <a:lstStyle/>
        <a:p>
          <a:endParaRPr lang="ru-RU" sz="1600"/>
        </a:p>
      </dgm:t>
    </dgm:pt>
    <dgm:pt modelId="{CC787970-E36F-4D58-AFEA-FA739039B157}">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2000" dirty="0" smtClean="0"/>
            <a:t>2. Организация работы на месте (объекте) ревизии</a:t>
          </a:r>
        </a:p>
        <a:p>
          <a:pPr defTabSz="889000">
            <a:lnSpc>
              <a:spcPct val="90000"/>
            </a:lnSpc>
            <a:spcBef>
              <a:spcPct val="0"/>
            </a:spcBef>
            <a:spcAft>
              <a:spcPct val="35000"/>
            </a:spcAft>
          </a:pPr>
          <a:endParaRPr lang="ru-RU" sz="1400" dirty="0"/>
        </a:p>
      </dgm:t>
    </dgm:pt>
    <dgm:pt modelId="{B7BED751-23B9-46BE-8C59-A5891A2EB713}" type="parTrans" cxnId="{959A915F-EECC-4894-9B14-D06B0EFA1E98}">
      <dgm:prSet/>
      <dgm:spPr/>
      <dgm:t>
        <a:bodyPr/>
        <a:lstStyle/>
        <a:p>
          <a:endParaRPr lang="ru-RU" sz="1600"/>
        </a:p>
      </dgm:t>
    </dgm:pt>
    <dgm:pt modelId="{F3AF43AD-E5BD-49F1-837C-538CCC6CAD8B}" type="sibTrans" cxnId="{959A915F-EECC-4894-9B14-D06B0EFA1E98}">
      <dgm:prSet/>
      <dgm:spPr/>
      <dgm:t>
        <a:bodyPr/>
        <a:lstStyle/>
        <a:p>
          <a:endParaRPr lang="ru-RU" sz="1600"/>
        </a:p>
      </dgm:t>
    </dgm:pt>
    <dgm:pt modelId="{CF418297-585A-4C6C-919C-337A8947A23D}">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2000" dirty="0" smtClean="0"/>
            <a:t>3. Документальная и фактическая проверка</a:t>
          </a:r>
        </a:p>
        <a:p>
          <a:pPr defTabSz="488950">
            <a:lnSpc>
              <a:spcPct val="90000"/>
            </a:lnSpc>
            <a:spcBef>
              <a:spcPct val="0"/>
            </a:spcBef>
            <a:spcAft>
              <a:spcPct val="35000"/>
            </a:spcAft>
          </a:pPr>
          <a:endParaRPr lang="ru-RU" sz="1400" dirty="0" smtClean="0"/>
        </a:p>
      </dgm:t>
    </dgm:pt>
    <dgm:pt modelId="{01720A91-D11C-42DF-A334-51849C9119CE}" type="parTrans" cxnId="{297164B8-3D74-40AE-8A11-396787343D60}">
      <dgm:prSet/>
      <dgm:spPr/>
      <dgm:t>
        <a:bodyPr/>
        <a:lstStyle/>
        <a:p>
          <a:endParaRPr lang="ru-RU" sz="1600"/>
        </a:p>
      </dgm:t>
    </dgm:pt>
    <dgm:pt modelId="{3CFF2C21-B4CB-4101-84B3-85A44C115458}" type="sibTrans" cxnId="{297164B8-3D74-40AE-8A11-396787343D60}">
      <dgm:prSet/>
      <dgm:spPr/>
      <dgm:t>
        <a:bodyPr/>
        <a:lstStyle/>
        <a:p>
          <a:endParaRPr lang="ru-RU" sz="1600"/>
        </a:p>
      </dgm:t>
    </dgm:pt>
    <dgm:pt modelId="{176CAF37-5924-4FF0-B3EE-5FC8E6346033}">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ru-RU" sz="2000" dirty="0" smtClean="0"/>
            <a:t>4. Систематизация и подготовка материалов ревизии</a:t>
          </a:r>
        </a:p>
        <a:p>
          <a:pPr defTabSz="444500">
            <a:lnSpc>
              <a:spcPct val="90000"/>
            </a:lnSpc>
            <a:spcBef>
              <a:spcPct val="0"/>
            </a:spcBef>
            <a:spcAft>
              <a:spcPct val="35000"/>
            </a:spcAft>
          </a:pPr>
          <a:endParaRPr lang="ru-RU" sz="2000" dirty="0" smtClean="0"/>
        </a:p>
      </dgm:t>
    </dgm:pt>
    <dgm:pt modelId="{D7732DBA-1057-4B2D-BE96-47407C947571}" type="parTrans" cxnId="{5F076B9B-8088-43CF-BF65-099113F04834}">
      <dgm:prSet/>
      <dgm:spPr/>
      <dgm:t>
        <a:bodyPr/>
        <a:lstStyle/>
        <a:p>
          <a:endParaRPr lang="ru-RU" sz="1600"/>
        </a:p>
      </dgm:t>
    </dgm:pt>
    <dgm:pt modelId="{4B82BBBF-B891-41F4-A215-4A9B8E43F8C4}" type="sibTrans" cxnId="{5F076B9B-8088-43CF-BF65-099113F04834}">
      <dgm:prSet/>
      <dgm:spPr/>
      <dgm:t>
        <a:bodyPr/>
        <a:lstStyle/>
        <a:p>
          <a:endParaRPr lang="ru-RU" sz="1600"/>
        </a:p>
      </dgm:t>
    </dgm:pt>
    <dgm:pt modelId="{0B88DB7E-C002-411A-B823-31F699FACF24}">
      <dgm:prSet custT="1"/>
      <dgm:spPr/>
      <dgm:t>
        <a:bodyPr/>
        <a:lstStyle/>
        <a:p>
          <a:r>
            <a:rPr lang="ru-RU" sz="2000" dirty="0" smtClean="0"/>
            <a:t>5. Составление акта ревизии</a:t>
          </a:r>
        </a:p>
      </dgm:t>
    </dgm:pt>
    <dgm:pt modelId="{7F29C3E3-AED1-4AEC-8069-5C78581839E1}" type="parTrans" cxnId="{B6AA5CE8-5D06-4FD0-8587-26991E638675}">
      <dgm:prSet/>
      <dgm:spPr/>
      <dgm:t>
        <a:bodyPr/>
        <a:lstStyle/>
        <a:p>
          <a:endParaRPr lang="ru-RU" sz="1600"/>
        </a:p>
      </dgm:t>
    </dgm:pt>
    <dgm:pt modelId="{D9625047-39E1-4639-A434-F1DC88779F87}" type="sibTrans" cxnId="{B6AA5CE8-5D06-4FD0-8587-26991E638675}">
      <dgm:prSet/>
      <dgm:spPr/>
      <dgm:t>
        <a:bodyPr/>
        <a:lstStyle/>
        <a:p>
          <a:endParaRPr lang="ru-RU" sz="1600"/>
        </a:p>
      </dgm:t>
    </dgm:pt>
    <dgm:pt modelId="{D384D3C4-8520-4105-817D-63FA4BD7D148}">
      <dgm:prSet custT="1"/>
      <dgm:spPr/>
      <dgm:t>
        <a:bodyPr/>
        <a:lstStyle/>
        <a:p>
          <a:r>
            <a:rPr lang="ru-RU" sz="2000" dirty="0" smtClean="0"/>
            <a:t>6. Контроль за выполнением решений, принятых по материалам ревизии</a:t>
          </a:r>
          <a:endParaRPr lang="ru-RU" sz="2000" dirty="0"/>
        </a:p>
      </dgm:t>
    </dgm:pt>
    <dgm:pt modelId="{8DB4A393-4ED2-4520-B3E9-B0B8DB593D35}" type="parTrans" cxnId="{CD51CBC3-003F-4537-9F87-EA764533F2EF}">
      <dgm:prSet/>
      <dgm:spPr/>
      <dgm:t>
        <a:bodyPr/>
        <a:lstStyle/>
        <a:p>
          <a:endParaRPr lang="ru-RU" sz="1600"/>
        </a:p>
      </dgm:t>
    </dgm:pt>
    <dgm:pt modelId="{4AE7DCEA-E10A-4D31-A88F-D244770EC62D}" type="sibTrans" cxnId="{CD51CBC3-003F-4537-9F87-EA764533F2EF}">
      <dgm:prSet/>
      <dgm:spPr/>
      <dgm:t>
        <a:bodyPr/>
        <a:lstStyle/>
        <a:p>
          <a:endParaRPr lang="ru-RU" sz="1600"/>
        </a:p>
      </dgm:t>
    </dgm:pt>
    <dgm:pt modelId="{0C5A8849-7C4C-416F-A5AA-1E1AE3388DE1}" type="pres">
      <dgm:prSet presAssocID="{9A69EA76-1D6D-486C-B1EF-9FB78B9895DD}" presName="Name0" presStyleCnt="0">
        <dgm:presLayoutVars>
          <dgm:dir/>
          <dgm:animLvl val="lvl"/>
          <dgm:resizeHandles val="exact"/>
        </dgm:presLayoutVars>
      </dgm:prSet>
      <dgm:spPr/>
      <dgm:t>
        <a:bodyPr/>
        <a:lstStyle/>
        <a:p>
          <a:endParaRPr lang="ru-RU"/>
        </a:p>
      </dgm:t>
    </dgm:pt>
    <dgm:pt modelId="{631DCD3B-CE66-40D5-8BDC-6810D502F50C}" type="pres">
      <dgm:prSet presAssocID="{D384D3C4-8520-4105-817D-63FA4BD7D148}" presName="boxAndChildren" presStyleCnt="0"/>
      <dgm:spPr/>
    </dgm:pt>
    <dgm:pt modelId="{B422BE75-F043-4258-8A64-CF4B812A69CF}" type="pres">
      <dgm:prSet presAssocID="{D384D3C4-8520-4105-817D-63FA4BD7D148}" presName="parentTextBox" presStyleLbl="node1" presStyleIdx="0" presStyleCnt="6"/>
      <dgm:spPr/>
      <dgm:t>
        <a:bodyPr/>
        <a:lstStyle/>
        <a:p>
          <a:endParaRPr lang="ru-RU"/>
        </a:p>
      </dgm:t>
    </dgm:pt>
    <dgm:pt modelId="{27CE7874-A586-49C8-86A4-E4D7128C678F}" type="pres">
      <dgm:prSet presAssocID="{D9625047-39E1-4639-A434-F1DC88779F87}" presName="sp" presStyleCnt="0"/>
      <dgm:spPr/>
    </dgm:pt>
    <dgm:pt modelId="{174EC38E-12AD-4E9B-AD0F-F22C67811A4B}" type="pres">
      <dgm:prSet presAssocID="{0B88DB7E-C002-411A-B823-31F699FACF24}" presName="arrowAndChildren" presStyleCnt="0"/>
      <dgm:spPr/>
    </dgm:pt>
    <dgm:pt modelId="{0327BF55-BFBA-4891-919F-B629A4ED8232}" type="pres">
      <dgm:prSet presAssocID="{0B88DB7E-C002-411A-B823-31F699FACF24}" presName="parentTextArrow" presStyleLbl="node1" presStyleIdx="1" presStyleCnt="6" custLinFactNeighborX="-1191" custLinFactNeighborY="-6004"/>
      <dgm:spPr/>
      <dgm:t>
        <a:bodyPr/>
        <a:lstStyle/>
        <a:p>
          <a:endParaRPr lang="ru-RU"/>
        </a:p>
      </dgm:t>
    </dgm:pt>
    <dgm:pt modelId="{5354E61F-E59E-4C90-A189-0C947F2CA554}" type="pres">
      <dgm:prSet presAssocID="{4B82BBBF-B891-41F4-A215-4A9B8E43F8C4}" presName="sp" presStyleCnt="0"/>
      <dgm:spPr/>
    </dgm:pt>
    <dgm:pt modelId="{EDF6719C-C28E-4E46-A167-88929E4954B0}" type="pres">
      <dgm:prSet presAssocID="{176CAF37-5924-4FF0-B3EE-5FC8E6346033}" presName="arrowAndChildren" presStyleCnt="0"/>
      <dgm:spPr/>
    </dgm:pt>
    <dgm:pt modelId="{1EB05EB9-FAEA-43B5-9D7F-45C432B23AFB}" type="pres">
      <dgm:prSet presAssocID="{176CAF37-5924-4FF0-B3EE-5FC8E6346033}" presName="parentTextArrow" presStyleLbl="node1" presStyleIdx="2" presStyleCnt="6" custLinFactNeighborX="7420" custLinFactNeighborY="6246"/>
      <dgm:spPr/>
      <dgm:t>
        <a:bodyPr/>
        <a:lstStyle/>
        <a:p>
          <a:endParaRPr lang="ru-RU"/>
        </a:p>
      </dgm:t>
    </dgm:pt>
    <dgm:pt modelId="{2F13A14D-2C57-48CC-A8EE-1ADA16C4D587}" type="pres">
      <dgm:prSet presAssocID="{3CFF2C21-B4CB-4101-84B3-85A44C115458}" presName="sp" presStyleCnt="0"/>
      <dgm:spPr/>
    </dgm:pt>
    <dgm:pt modelId="{33DAD838-E36D-4C81-8BA3-E86149E5A7F0}" type="pres">
      <dgm:prSet presAssocID="{CF418297-585A-4C6C-919C-337A8947A23D}" presName="arrowAndChildren" presStyleCnt="0"/>
      <dgm:spPr/>
    </dgm:pt>
    <dgm:pt modelId="{20738D8D-D411-40A2-91B9-24DED3233EF7}" type="pres">
      <dgm:prSet presAssocID="{CF418297-585A-4C6C-919C-337A8947A23D}" presName="parentTextArrow" presStyleLbl="node1" presStyleIdx="3" presStyleCnt="6"/>
      <dgm:spPr/>
      <dgm:t>
        <a:bodyPr/>
        <a:lstStyle/>
        <a:p>
          <a:endParaRPr lang="ru-RU"/>
        </a:p>
      </dgm:t>
    </dgm:pt>
    <dgm:pt modelId="{3A4F3F43-957D-4692-8F0E-77F0151F5F4F}" type="pres">
      <dgm:prSet presAssocID="{F3AF43AD-E5BD-49F1-837C-538CCC6CAD8B}" presName="sp" presStyleCnt="0"/>
      <dgm:spPr/>
    </dgm:pt>
    <dgm:pt modelId="{8FD8097D-DE26-4461-A4BA-23C24BBCBDCD}" type="pres">
      <dgm:prSet presAssocID="{CC787970-E36F-4D58-AFEA-FA739039B157}" presName="arrowAndChildren" presStyleCnt="0"/>
      <dgm:spPr/>
    </dgm:pt>
    <dgm:pt modelId="{95E8AB48-2E87-4364-BB7B-61486952211B}" type="pres">
      <dgm:prSet presAssocID="{CC787970-E36F-4D58-AFEA-FA739039B157}" presName="parentTextArrow" presStyleLbl="node1" presStyleIdx="4" presStyleCnt="6"/>
      <dgm:spPr/>
      <dgm:t>
        <a:bodyPr/>
        <a:lstStyle/>
        <a:p>
          <a:endParaRPr lang="ru-RU"/>
        </a:p>
      </dgm:t>
    </dgm:pt>
    <dgm:pt modelId="{025594FA-E5D6-4DDC-8F5D-028C5B444F32}" type="pres">
      <dgm:prSet presAssocID="{DB7C5875-0117-4380-803B-FF297DB55944}" presName="sp" presStyleCnt="0"/>
      <dgm:spPr/>
    </dgm:pt>
    <dgm:pt modelId="{E40FBE6E-06CD-4FC6-8D15-80379AE5B1F3}" type="pres">
      <dgm:prSet presAssocID="{E52B5F18-E0DA-4597-974E-4AB0D024C644}" presName="arrowAndChildren" presStyleCnt="0"/>
      <dgm:spPr/>
    </dgm:pt>
    <dgm:pt modelId="{009B3A3C-0D93-4C3A-B6A4-BBA646931455}" type="pres">
      <dgm:prSet presAssocID="{E52B5F18-E0DA-4597-974E-4AB0D024C644}" presName="parentTextArrow" presStyleLbl="node1" presStyleIdx="4" presStyleCnt="6"/>
      <dgm:spPr/>
      <dgm:t>
        <a:bodyPr/>
        <a:lstStyle/>
        <a:p>
          <a:endParaRPr lang="ru-RU"/>
        </a:p>
      </dgm:t>
    </dgm:pt>
    <dgm:pt modelId="{4793F17E-D5A9-485E-8CD1-EF0B94732F2F}" type="pres">
      <dgm:prSet presAssocID="{E52B5F18-E0DA-4597-974E-4AB0D024C644}" presName="arrow" presStyleLbl="node1" presStyleIdx="5" presStyleCnt="6" custScaleY="104236" custLinFactNeighborX="3401" custLinFactNeighborY="-228"/>
      <dgm:spPr/>
      <dgm:t>
        <a:bodyPr/>
        <a:lstStyle/>
        <a:p>
          <a:endParaRPr lang="ru-RU"/>
        </a:p>
      </dgm:t>
    </dgm:pt>
    <dgm:pt modelId="{AF5304AD-0B69-41DE-A886-00C1F9430EAE}" type="pres">
      <dgm:prSet presAssocID="{E52B5F18-E0DA-4597-974E-4AB0D024C644}" presName="descendantArrow" presStyleCnt="0"/>
      <dgm:spPr/>
    </dgm:pt>
    <dgm:pt modelId="{C5384688-9535-4518-9918-AD33FFEF2544}" type="pres">
      <dgm:prSet presAssocID="{63A395FD-DA6D-48DF-B5F5-96154833D00C}" presName="childTextArrow" presStyleLbl="fgAccFollowNode1" presStyleIdx="0" presStyleCnt="2" custScaleY="78574">
        <dgm:presLayoutVars>
          <dgm:bulletEnabled val="1"/>
        </dgm:presLayoutVars>
      </dgm:prSet>
      <dgm:spPr/>
      <dgm:t>
        <a:bodyPr/>
        <a:lstStyle/>
        <a:p>
          <a:endParaRPr lang="ru-RU"/>
        </a:p>
      </dgm:t>
    </dgm:pt>
    <dgm:pt modelId="{6F656AEF-41C5-4F6F-9B54-EC1E6CDFC613}" type="pres">
      <dgm:prSet presAssocID="{2F2A799D-537B-435C-803F-CD5FB07EBE47}" presName="childTextArrow" presStyleLbl="fgAccFollowNode1" presStyleIdx="1" presStyleCnt="2">
        <dgm:presLayoutVars>
          <dgm:bulletEnabled val="1"/>
        </dgm:presLayoutVars>
      </dgm:prSet>
      <dgm:spPr/>
      <dgm:t>
        <a:bodyPr/>
        <a:lstStyle/>
        <a:p>
          <a:endParaRPr lang="ru-RU"/>
        </a:p>
      </dgm:t>
    </dgm:pt>
  </dgm:ptLst>
  <dgm:cxnLst>
    <dgm:cxn modelId="{B27342CB-0C58-4AB7-95B2-99E16605BE7C}" type="presOf" srcId="{2F2A799D-537B-435C-803F-CD5FB07EBE47}" destId="{6F656AEF-41C5-4F6F-9B54-EC1E6CDFC613}" srcOrd="0" destOrd="0" presId="urn:microsoft.com/office/officeart/2005/8/layout/process4"/>
    <dgm:cxn modelId="{1F218DD2-9D6C-4469-874B-E826EBF1E505}" srcId="{E52B5F18-E0DA-4597-974E-4AB0D024C644}" destId="{2F2A799D-537B-435C-803F-CD5FB07EBE47}" srcOrd="1" destOrd="0" parTransId="{88878872-4512-4957-9867-32049E99D3A8}" sibTransId="{360586F5-B3D9-48B5-8FC0-41D72D75E7A8}"/>
    <dgm:cxn modelId="{959A915F-EECC-4894-9B14-D06B0EFA1E98}" srcId="{9A69EA76-1D6D-486C-B1EF-9FB78B9895DD}" destId="{CC787970-E36F-4D58-AFEA-FA739039B157}" srcOrd="1" destOrd="0" parTransId="{B7BED751-23B9-46BE-8C59-A5891A2EB713}" sibTransId="{F3AF43AD-E5BD-49F1-837C-538CCC6CAD8B}"/>
    <dgm:cxn modelId="{B6AA5CE8-5D06-4FD0-8587-26991E638675}" srcId="{9A69EA76-1D6D-486C-B1EF-9FB78B9895DD}" destId="{0B88DB7E-C002-411A-B823-31F699FACF24}" srcOrd="4" destOrd="0" parTransId="{7F29C3E3-AED1-4AEC-8069-5C78581839E1}" sibTransId="{D9625047-39E1-4639-A434-F1DC88779F87}"/>
    <dgm:cxn modelId="{297164B8-3D74-40AE-8A11-396787343D60}" srcId="{9A69EA76-1D6D-486C-B1EF-9FB78B9895DD}" destId="{CF418297-585A-4C6C-919C-337A8947A23D}" srcOrd="2" destOrd="0" parTransId="{01720A91-D11C-42DF-A334-51849C9119CE}" sibTransId="{3CFF2C21-B4CB-4101-84B3-85A44C115458}"/>
    <dgm:cxn modelId="{0A7043A1-71EF-4AA7-974A-51F9FD1234BA}" type="presOf" srcId="{D384D3C4-8520-4105-817D-63FA4BD7D148}" destId="{B422BE75-F043-4258-8A64-CF4B812A69CF}" srcOrd="0" destOrd="0" presId="urn:microsoft.com/office/officeart/2005/8/layout/process4"/>
    <dgm:cxn modelId="{CD51CBC3-003F-4537-9F87-EA764533F2EF}" srcId="{9A69EA76-1D6D-486C-B1EF-9FB78B9895DD}" destId="{D384D3C4-8520-4105-817D-63FA4BD7D148}" srcOrd="5" destOrd="0" parTransId="{8DB4A393-4ED2-4520-B3E9-B0B8DB593D35}" sibTransId="{4AE7DCEA-E10A-4D31-A88F-D244770EC62D}"/>
    <dgm:cxn modelId="{91219B91-9514-4B43-886B-D57244A31D0B}" srcId="{E52B5F18-E0DA-4597-974E-4AB0D024C644}" destId="{63A395FD-DA6D-48DF-B5F5-96154833D00C}" srcOrd="0" destOrd="0" parTransId="{BC619350-2049-4802-9BF0-7E3D6FA80B48}" sibTransId="{D8D1CA44-D0E7-4817-B154-1B777DBDFA5E}"/>
    <dgm:cxn modelId="{DD976F13-6F82-4B2E-9D9A-AFDED8C003AF}" type="presOf" srcId="{CC787970-E36F-4D58-AFEA-FA739039B157}" destId="{95E8AB48-2E87-4364-BB7B-61486952211B}" srcOrd="0" destOrd="0" presId="urn:microsoft.com/office/officeart/2005/8/layout/process4"/>
    <dgm:cxn modelId="{15847D2D-52B5-4B9B-9396-1473F716D7A6}" type="presOf" srcId="{0B88DB7E-C002-411A-B823-31F699FACF24}" destId="{0327BF55-BFBA-4891-919F-B629A4ED8232}" srcOrd="0" destOrd="0" presId="urn:microsoft.com/office/officeart/2005/8/layout/process4"/>
    <dgm:cxn modelId="{10A0BB62-EB14-402E-8F94-F7A57C2CF0B2}" type="presOf" srcId="{E52B5F18-E0DA-4597-974E-4AB0D024C644}" destId="{4793F17E-D5A9-485E-8CD1-EF0B94732F2F}" srcOrd="1" destOrd="0" presId="urn:microsoft.com/office/officeart/2005/8/layout/process4"/>
    <dgm:cxn modelId="{682E412B-6EB8-4B8D-B1DC-1615B3C4AC6E}" type="presOf" srcId="{E52B5F18-E0DA-4597-974E-4AB0D024C644}" destId="{009B3A3C-0D93-4C3A-B6A4-BBA646931455}" srcOrd="0" destOrd="0" presId="urn:microsoft.com/office/officeart/2005/8/layout/process4"/>
    <dgm:cxn modelId="{5F076B9B-8088-43CF-BF65-099113F04834}" srcId="{9A69EA76-1D6D-486C-B1EF-9FB78B9895DD}" destId="{176CAF37-5924-4FF0-B3EE-5FC8E6346033}" srcOrd="3" destOrd="0" parTransId="{D7732DBA-1057-4B2D-BE96-47407C947571}" sibTransId="{4B82BBBF-B891-41F4-A215-4A9B8E43F8C4}"/>
    <dgm:cxn modelId="{9C413CB7-64F4-44CD-A71C-E3575D3BB3E5}" type="presOf" srcId="{63A395FD-DA6D-48DF-B5F5-96154833D00C}" destId="{C5384688-9535-4518-9918-AD33FFEF2544}" srcOrd="0" destOrd="0" presId="urn:microsoft.com/office/officeart/2005/8/layout/process4"/>
    <dgm:cxn modelId="{F829A89B-4CDC-457E-A9DA-868B1AC52745}" srcId="{9A69EA76-1D6D-486C-B1EF-9FB78B9895DD}" destId="{E52B5F18-E0DA-4597-974E-4AB0D024C644}" srcOrd="0" destOrd="0" parTransId="{5EEAE481-F101-444D-A08D-7F0FE853D0C3}" sibTransId="{DB7C5875-0117-4380-803B-FF297DB55944}"/>
    <dgm:cxn modelId="{6B3DD207-A713-4220-906B-0236306D8A5C}" type="presOf" srcId="{176CAF37-5924-4FF0-B3EE-5FC8E6346033}" destId="{1EB05EB9-FAEA-43B5-9D7F-45C432B23AFB}" srcOrd="0" destOrd="0" presId="urn:microsoft.com/office/officeart/2005/8/layout/process4"/>
    <dgm:cxn modelId="{12953596-3394-44DA-BE35-3EC4E342D225}" type="presOf" srcId="{9A69EA76-1D6D-486C-B1EF-9FB78B9895DD}" destId="{0C5A8849-7C4C-416F-A5AA-1E1AE3388DE1}" srcOrd="0" destOrd="0" presId="urn:microsoft.com/office/officeart/2005/8/layout/process4"/>
    <dgm:cxn modelId="{099033E7-BBC2-4C51-88C6-95B4F362B9A8}" type="presOf" srcId="{CF418297-585A-4C6C-919C-337A8947A23D}" destId="{20738D8D-D411-40A2-91B9-24DED3233EF7}" srcOrd="0" destOrd="0" presId="urn:microsoft.com/office/officeart/2005/8/layout/process4"/>
    <dgm:cxn modelId="{4808B734-2EB5-421D-AE11-70158B9FA9DD}" type="presParOf" srcId="{0C5A8849-7C4C-416F-A5AA-1E1AE3388DE1}" destId="{631DCD3B-CE66-40D5-8BDC-6810D502F50C}" srcOrd="0" destOrd="0" presId="urn:microsoft.com/office/officeart/2005/8/layout/process4"/>
    <dgm:cxn modelId="{3E9B84A7-4507-4C9D-B05E-841E5B52AA02}" type="presParOf" srcId="{631DCD3B-CE66-40D5-8BDC-6810D502F50C}" destId="{B422BE75-F043-4258-8A64-CF4B812A69CF}" srcOrd="0" destOrd="0" presId="urn:microsoft.com/office/officeart/2005/8/layout/process4"/>
    <dgm:cxn modelId="{2CDB5FF0-7FEF-49F1-8BAF-9A7794E070DA}" type="presParOf" srcId="{0C5A8849-7C4C-416F-A5AA-1E1AE3388DE1}" destId="{27CE7874-A586-49C8-86A4-E4D7128C678F}" srcOrd="1" destOrd="0" presId="urn:microsoft.com/office/officeart/2005/8/layout/process4"/>
    <dgm:cxn modelId="{579BEB4C-48C6-4741-BC80-02A4D4ADEE73}" type="presParOf" srcId="{0C5A8849-7C4C-416F-A5AA-1E1AE3388DE1}" destId="{174EC38E-12AD-4E9B-AD0F-F22C67811A4B}" srcOrd="2" destOrd="0" presId="urn:microsoft.com/office/officeart/2005/8/layout/process4"/>
    <dgm:cxn modelId="{624922B8-FFAC-4B1D-9A1C-5D494FDDD715}" type="presParOf" srcId="{174EC38E-12AD-4E9B-AD0F-F22C67811A4B}" destId="{0327BF55-BFBA-4891-919F-B629A4ED8232}" srcOrd="0" destOrd="0" presId="urn:microsoft.com/office/officeart/2005/8/layout/process4"/>
    <dgm:cxn modelId="{6155F5FA-7FAB-420E-A38F-05E02B920AA3}" type="presParOf" srcId="{0C5A8849-7C4C-416F-A5AA-1E1AE3388DE1}" destId="{5354E61F-E59E-4C90-A189-0C947F2CA554}" srcOrd="3" destOrd="0" presId="urn:microsoft.com/office/officeart/2005/8/layout/process4"/>
    <dgm:cxn modelId="{FEC5D0BC-804B-4AA1-B001-FBAFFD35AEFF}" type="presParOf" srcId="{0C5A8849-7C4C-416F-A5AA-1E1AE3388DE1}" destId="{EDF6719C-C28E-4E46-A167-88929E4954B0}" srcOrd="4" destOrd="0" presId="urn:microsoft.com/office/officeart/2005/8/layout/process4"/>
    <dgm:cxn modelId="{A4F20CA0-75C6-4E77-B14F-6B67A51F3B9B}" type="presParOf" srcId="{EDF6719C-C28E-4E46-A167-88929E4954B0}" destId="{1EB05EB9-FAEA-43B5-9D7F-45C432B23AFB}" srcOrd="0" destOrd="0" presId="urn:microsoft.com/office/officeart/2005/8/layout/process4"/>
    <dgm:cxn modelId="{09F32C22-B8F5-402F-9A85-47095C30F635}" type="presParOf" srcId="{0C5A8849-7C4C-416F-A5AA-1E1AE3388DE1}" destId="{2F13A14D-2C57-48CC-A8EE-1ADA16C4D587}" srcOrd="5" destOrd="0" presId="urn:microsoft.com/office/officeart/2005/8/layout/process4"/>
    <dgm:cxn modelId="{834F23EE-4DBA-404A-8DA4-DB286C1BBA59}" type="presParOf" srcId="{0C5A8849-7C4C-416F-A5AA-1E1AE3388DE1}" destId="{33DAD838-E36D-4C81-8BA3-E86149E5A7F0}" srcOrd="6" destOrd="0" presId="urn:microsoft.com/office/officeart/2005/8/layout/process4"/>
    <dgm:cxn modelId="{748955DA-FBA5-4365-A39D-1F756FA47D0C}" type="presParOf" srcId="{33DAD838-E36D-4C81-8BA3-E86149E5A7F0}" destId="{20738D8D-D411-40A2-91B9-24DED3233EF7}" srcOrd="0" destOrd="0" presId="urn:microsoft.com/office/officeart/2005/8/layout/process4"/>
    <dgm:cxn modelId="{E1A0458A-3A5C-48E3-9D20-B10A942A9801}" type="presParOf" srcId="{0C5A8849-7C4C-416F-A5AA-1E1AE3388DE1}" destId="{3A4F3F43-957D-4692-8F0E-77F0151F5F4F}" srcOrd="7" destOrd="0" presId="urn:microsoft.com/office/officeart/2005/8/layout/process4"/>
    <dgm:cxn modelId="{06892A68-819B-48F5-B8FB-03FCAB7F1B4C}" type="presParOf" srcId="{0C5A8849-7C4C-416F-A5AA-1E1AE3388DE1}" destId="{8FD8097D-DE26-4461-A4BA-23C24BBCBDCD}" srcOrd="8" destOrd="0" presId="urn:microsoft.com/office/officeart/2005/8/layout/process4"/>
    <dgm:cxn modelId="{B5058FB1-63C5-4898-B455-4D68FBBB5EEC}" type="presParOf" srcId="{8FD8097D-DE26-4461-A4BA-23C24BBCBDCD}" destId="{95E8AB48-2E87-4364-BB7B-61486952211B}" srcOrd="0" destOrd="0" presId="urn:microsoft.com/office/officeart/2005/8/layout/process4"/>
    <dgm:cxn modelId="{7A403974-A5B5-4783-8C77-AA402D5D37CA}" type="presParOf" srcId="{0C5A8849-7C4C-416F-A5AA-1E1AE3388DE1}" destId="{025594FA-E5D6-4DDC-8F5D-028C5B444F32}" srcOrd="9" destOrd="0" presId="urn:microsoft.com/office/officeart/2005/8/layout/process4"/>
    <dgm:cxn modelId="{BD878A11-1AB5-45B7-8A78-0AC3568D1ED8}" type="presParOf" srcId="{0C5A8849-7C4C-416F-A5AA-1E1AE3388DE1}" destId="{E40FBE6E-06CD-4FC6-8D15-80379AE5B1F3}" srcOrd="10" destOrd="0" presId="urn:microsoft.com/office/officeart/2005/8/layout/process4"/>
    <dgm:cxn modelId="{D7449862-AE67-47A0-AE18-CC45E82D0EAD}" type="presParOf" srcId="{E40FBE6E-06CD-4FC6-8D15-80379AE5B1F3}" destId="{009B3A3C-0D93-4C3A-B6A4-BBA646931455}" srcOrd="0" destOrd="0" presId="urn:microsoft.com/office/officeart/2005/8/layout/process4"/>
    <dgm:cxn modelId="{B6542443-73CA-4AF7-BC2F-B3163A62C737}" type="presParOf" srcId="{E40FBE6E-06CD-4FC6-8D15-80379AE5B1F3}" destId="{4793F17E-D5A9-485E-8CD1-EF0B94732F2F}" srcOrd="1" destOrd="0" presId="urn:microsoft.com/office/officeart/2005/8/layout/process4"/>
    <dgm:cxn modelId="{D40FF849-BD16-48FA-805B-A170DCD4B2C6}" type="presParOf" srcId="{E40FBE6E-06CD-4FC6-8D15-80379AE5B1F3}" destId="{AF5304AD-0B69-41DE-A886-00C1F9430EAE}" srcOrd="2" destOrd="0" presId="urn:microsoft.com/office/officeart/2005/8/layout/process4"/>
    <dgm:cxn modelId="{5199B8CE-DE02-4292-9BB1-03A6CBFB9566}" type="presParOf" srcId="{AF5304AD-0B69-41DE-A886-00C1F9430EAE}" destId="{C5384688-9535-4518-9918-AD33FFEF2544}" srcOrd="0" destOrd="0" presId="urn:microsoft.com/office/officeart/2005/8/layout/process4"/>
    <dgm:cxn modelId="{8DD0783F-187C-4B70-AA41-E35708EF7B0C}" type="presParOf" srcId="{AF5304AD-0B69-41DE-A886-00C1F9430EAE}" destId="{6F656AEF-41C5-4F6F-9B54-EC1E6CDFC613}"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C9400A-65BA-44BF-A5C1-1CCBC967BDA7}"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ru-RU"/>
        </a:p>
      </dgm:t>
    </dgm:pt>
    <dgm:pt modelId="{FB7CDD68-1B45-486B-A399-8E52917F48EB}">
      <dgm:prSet phldrT="[Текст]"/>
      <dgm:spPr/>
      <dgm:t>
        <a:bodyPr/>
        <a:lstStyle/>
        <a:p>
          <a:r>
            <a:rPr lang="ru-RU" dirty="0" smtClean="0">
              <a:solidFill>
                <a:srgbClr val="C00000"/>
              </a:solidFill>
            </a:rPr>
            <a:t>Планы ревизии</a:t>
          </a:r>
          <a:endParaRPr lang="ru-RU" dirty="0">
            <a:solidFill>
              <a:srgbClr val="C00000"/>
            </a:solidFill>
          </a:endParaRPr>
        </a:p>
      </dgm:t>
    </dgm:pt>
    <dgm:pt modelId="{27471E5E-A088-48CC-BC15-D0F62B228212}" type="parTrans" cxnId="{BD95A5C0-30F4-43CA-AA4C-12072DED6C3F}">
      <dgm:prSet/>
      <dgm:spPr/>
      <dgm:t>
        <a:bodyPr/>
        <a:lstStyle/>
        <a:p>
          <a:endParaRPr lang="ru-RU"/>
        </a:p>
      </dgm:t>
    </dgm:pt>
    <dgm:pt modelId="{1DCBE42C-6928-4DD5-8F91-B8AEB761C5E4}" type="sibTrans" cxnId="{BD95A5C0-30F4-43CA-AA4C-12072DED6C3F}">
      <dgm:prSet/>
      <dgm:spPr/>
      <dgm:t>
        <a:bodyPr/>
        <a:lstStyle/>
        <a:p>
          <a:endParaRPr lang="ru-RU"/>
        </a:p>
      </dgm:t>
    </dgm:pt>
    <dgm:pt modelId="{66A84CA9-9308-478B-96A9-3DA0F1D7C219}">
      <dgm:prSet phldrT="[Текст]" custT="1"/>
      <dgm:spPr/>
      <dgm:t>
        <a:bodyPr/>
        <a:lstStyle/>
        <a:p>
          <a:r>
            <a:rPr lang="ru-RU" sz="2000" dirty="0" smtClean="0"/>
            <a:t>перспективные составляются на несколько лет (3, 5 и более)</a:t>
          </a:r>
          <a:endParaRPr lang="ru-RU" sz="2000" dirty="0"/>
        </a:p>
      </dgm:t>
    </dgm:pt>
    <dgm:pt modelId="{F2CA9556-E12D-46EA-85A5-8CE8EF33073D}" type="parTrans" cxnId="{E0CDA85E-B1FF-4BD9-A93B-0CA92E1C6368}">
      <dgm:prSet/>
      <dgm:spPr/>
      <dgm:t>
        <a:bodyPr/>
        <a:lstStyle/>
        <a:p>
          <a:endParaRPr lang="ru-RU"/>
        </a:p>
      </dgm:t>
    </dgm:pt>
    <dgm:pt modelId="{6CC19256-6744-4C5F-9DB3-C6CE28953991}" type="sibTrans" cxnId="{E0CDA85E-B1FF-4BD9-A93B-0CA92E1C6368}">
      <dgm:prSet/>
      <dgm:spPr/>
      <dgm:t>
        <a:bodyPr/>
        <a:lstStyle/>
        <a:p>
          <a:endParaRPr lang="ru-RU"/>
        </a:p>
      </dgm:t>
    </dgm:pt>
    <dgm:pt modelId="{615FE4C5-A185-4AB6-9168-51DCF3FF2F00}">
      <dgm:prSet phldrT="[Текст]" custT="1"/>
      <dgm:spPr/>
      <dgm:t>
        <a:bodyPr/>
        <a:lstStyle/>
        <a:p>
          <a:r>
            <a:rPr lang="ru-RU" sz="2000" dirty="0" smtClean="0"/>
            <a:t>текущие — на календарный год с разбивкой по кварталам</a:t>
          </a:r>
          <a:endParaRPr lang="ru-RU" sz="2000" dirty="0"/>
        </a:p>
      </dgm:t>
    </dgm:pt>
    <dgm:pt modelId="{F9A404DC-C52C-4A09-B39C-FEC0E000D946}" type="parTrans" cxnId="{8867017C-57E1-49E7-9B0D-DD5C2A3096E8}">
      <dgm:prSet/>
      <dgm:spPr/>
      <dgm:t>
        <a:bodyPr/>
        <a:lstStyle/>
        <a:p>
          <a:endParaRPr lang="ru-RU"/>
        </a:p>
      </dgm:t>
    </dgm:pt>
    <dgm:pt modelId="{1BC880F6-BF3F-4FCA-B140-D92F9BBF3F1F}" type="sibTrans" cxnId="{8867017C-57E1-49E7-9B0D-DD5C2A3096E8}">
      <dgm:prSet/>
      <dgm:spPr/>
      <dgm:t>
        <a:bodyPr/>
        <a:lstStyle/>
        <a:p>
          <a:endParaRPr lang="ru-RU"/>
        </a:p>
      </dgm:t>
    </dgm:pt>
    <dgm:pt modelId="{9399CF82-E7E6-4733-9562-2D23FCFD87CA}" type="pres">
      <dgm:prSet presAssocID="{77C9400A-65BA-44BF-A5C1-1CCBC967BDA7}" presName="hierChild1" presStyleCnt="0">
        <dgm:presLayoutVars>
          <dgm:orgChart val="1"/>
          <dgm:chPref val="1"/>
          <dgm:dir/>
          <dgm:animOne val="branch"/>
          <dgm:animLvl val="lvl"/>
          <dgm:resizeHandles/>
        </dgm:presLayoutVars>
      </dgm:prSet>
      <dgm:spPr/>
      <dgm:t>
        <a:bodyPr/>
        <a:lstStyle/>
        <a:p>
          <a:endParaRPr lang="ru-RU"/>
        </a:p>
      </dgm:t>
    </dgm:pt>
    <dgm:pt modelId="{B38CE682-2F69-47D0-AF3E-4D7770EA7127}" type="pres">
      <dgm:prSet presAssocID="{FB7CDD68-1B45-486B-A399-8E52917F48EB}" presName="hierRoot1" presStyleCnt="0">
        <dgm:presLayoutVars>
          <dgm:hierBranch val="init"/>
        </dgm:presLayoutVars>
      </dgm:prSet>
      <dgm:spPr/>
    </dgm:pt>
    <dgm:pt modelId="{EE52C860-5692-4C80-B5CB-7B13BAA0BBD1}" type="pres">
      <dgm:prSet presAssocID="{FB7CDD68-1B45-486B-A399-8E52917F48EB}" presName="rootComposite1" presStyleCnt="0"/>
      <dgm:spPr/>
    </dgm:pt>
    <dgm:pt modelId="{9F43B796-1A4C-460C-8579-4E3AE3D92CF9}" type="pres">
      <dgm:prSet presAssocID="{FB7CDD68-1B45-486B-A399-8E52917F48EB}" presName="rootText1" presStyleLbl="node0" presStyleIdx="0" presStyleCnt="1" custScaleY="34433">
        <dgm:presLayoutVars>
          <dgm:chPref val="3"/>
        </dgm:presLayoutVars>
      </dgm:prSet>
      <dgm:spPr/>
      <dgm:t>
        <a:bodyPr/>
        <a:lstStyle/>
        <a:p>
          <a:endParaRPr lang="ru-RU"/>
        </a:p>
      </dgm:t>
    </dgm:pt>
    <dgm:pt modelId="{29C8396B-EE03-495D-AB78-7A6F102E6469}" type="pres">
      <dgm:prSet presAssocID="{FB7CDD68-1B45-486B-A399-8E52917F48EB}" presName="rootConnector1" presStyleLbl="node1" presStyleIdx="0" presStyleCnt="0"/>
      <dgm:spPr/>
      <dgm:t>
        <a:bodyPr/>
        <a:lstStyle/>
        <a:p>
          <a:endParaRPr lang="ru-RU"/>
        </a:p>
      </dgm:t>
    </dgm:pt>
    <dgm:pt modelId="{75BE32F1-543F-440A-B1D2-7D8522CDE1F2}" type="pres">
      <dgm:prSet presAssocID="{FB7CDD68-1B45-486B-A399-8E52917F48EB}" presName="hierChild2" presStyleCnt="0"/>
      <dgm:spPr/>
    </dgm:pt>
    <dgm:pt modelId="{AE33D185-25D3-4FF4-894E-CCECCAC1312D}" type="pres">
      <dgm:prSet presAssocID="{F2CA9556-E12D-46EA-85A5-8CE8EF33073D}" presName="Name37" presStyleLbl="parChTrans1D2" presStyleIdx="0" presStyleCnt="2"/>
      <dgm:spPr/>
      <dgm:t>
        <a:bodyPr/>
        <a:lstStyle/>
        <a:p>
          <a:endParaRPr lang="ru-RU"/>
        </a:p>
      </dgm:t>
    </dgm:pt>
    <dgm:pt modelId="{6E51C896-874B-4016-BD59-76CC397E7C56}" type="pres">
      <dgm:prSet presAssocID="{66A84CA9-9308-478B-96A9-3DA0F1D7C219}" presName="hierRoot2" presStyleCnt="0">
        <dgm:presLayoutVars>
          <dgm:hierBranch val="init"/>
        </dgm:presLayoutVars>
      </dgm:prSet>
      <dgm:spPr/>
    </dgm:pt>
    <dgm:pt modelId="{709CC0AF-198A-4650-B7C4-B9D279FD6F88}" type="pres">
      <dgm:prSet presAssocID="{66A84CA9-9308-478B-96A9-3DA0F1D7C219}" presName="rootComposite" presStyleCnt="0"/>
      <dgm:spPr/>
    </dgm:pt>
    <dgm:pt modelId="{7FF6C06D-1995-4C40-BA1C-2CF23615B324}" type="pres">
      <dgm:prSet presAssocID="{66A84CA9-9308-478B-96A9-3DA0F1D7C219}" presName="rootText" presStyleLbl="node2" presStyleIdx="0" presStyleCnt="2" custScaleX="140678" custScaleY="62889">
        <dgm:presLayoutVars>
          <dgm:chPref val="3"/>
        </dgm:presLayoutVars>
      </dgm:prSet>
      <dgm:spPr/>
      <dgm:t>
        <a:bodyPr/>
        <a:lstStyle/>
        <a:p>
          <a:endParaRPr lang="ru-RU"/>
        </a:p>
      </dgm:t>
    </dgm:pt>
    <dgm:pt modelId="{154B37F7-0BFA-4FD7-9484-6C6EDC6D504F}" type="pres">
      <dgm:prSet presAssocID="{66A84CA9-9308-478B-96A9-3DA0F1D7C219}" presName="rootConnector" presStyleLbl="node2" presStyleIdx="0" presStyleCnt="2"/>
      <dgm:spPr/>
      <dgm:t>
        <a:bodyPr/>
        <a:lstStyle/>
        <a:p>
          <a:endParaRPr lang="ru-RU"/>
        </a:p>
      </dgm:t>
    </dgm:pt>
    <dgm:pt modelId="{0EEA8502-C96E-4FF5-9283-7DCFABEAFB8B}" type="pres">
      <dgm:prSet presAssocID="{66A84CA9-9308-478B-96A9-3DA0F1D7C219}" presName="hierChild4" presStyleCnt="0"/>
      <dgm:spPr/>
    </dgm:pt>
    <dgm:pt modelId="{E375D45F-C9CF-4F4D-A716-9C8B7601DB55}" type="pres">
      <dgm:prSet presAssocID="{66A84CA9-9308-478B-96A9-3DA0F1D7C219}" presName="hierChild5" presStyleCnt="0"/>
      <dgm:spPr/>
    </dgm:pt>
    <dgm:pt modelId="{A729F166-7117-4A9D-9301-D8DC9597F41D}" type="pres">
      <dgm:prSet presAssocID="{F9A404DC-C52C-4A09-B39C-FEC0E000D946}" presName="Name37" presStyleLbl="parChTrans1D2" presStyleIdx="1" presStyleCnt="2"/>
      <dgm:spPr/>
      <dgm:t>
        <a:bodyPr/>
        <a:lstStyle/>
        <a:p>
          <a:endParaRPr lang="ru-RU"/>
        </a:p>
      </dgm:t>
    </dgm:pt>
    <dgm:pt modelId="{9A9F06D9-55E9-4443-AD31-1B15A367C44F}" type="pres">
      <dgm:prSet presAssocID="{615FE4C5-A185-4AB6-9168-51DCF3FF2F00}" presName="hierRoot2" presStyleCnt="0">
        <dgm:presLayoutVars>
          <dgm:hierBranch val="init"/>
        </dgm:presLayoutVars>
      </dgm:prSet>
      <dgm:spPr/>
    </dgm:pt>
    <dgm:pt modelId="{97B8E1ED-AF99-4701-9CFF-25E1AF4BE8BB}" type="pres">
      <dgm:prSet presAssocID="{615FE4C5-A185-4AB6-9168-51DCF3FF2F00}" presName="rootComposite" presStyleCnt="0"/>
      <dgm:spPr/>
    </dgm:pt>
    <dgm:pt modelId="{62522B2E-18FB-442B-95E1-B21C3E0EC137}" type="pres">
      <dgm:prSet presAssocID="{615FE4C5-A185-4AB6-9168-51DCF3FF2F00}" presName="rootText" presStyleLbl="node2" presStyleIdx="1" presStyleCnt="2" custScaleX="140365" custScaleY="62889">
        <dgm:presLayoutVars>
          <dgm:chPref val="3"/>
        </dgm:presLayoutVars>
      </dgm:prSet>
      <dgm:spPr/>
      <dgm:t>
        <a:bodyPr/>
        <a:lstStyle/>
        <a:p>
          <a:endParaRPr lang="ru-RU"/>
        </a:p>
      </dgm:t>
    </dgm:pt>
    <dgm:pt modelId="{FBCA9A3C-2FB3-4D13-BB72-AE4710BB516E}" type="pres">
      <dgm:prSet presAssocID="{615FE4C5-A185-4AB6-9168-51DCF3FF2F00}" presName="rootConnector" presStyleLbl="node2" presStyleIdx="1" presStyleCnt="2"/>
      <dgm:spPr/>
      <dgm:t>
        <a:bodyPr/>
        <a:lstStyle/>
        <a:p>
          <a:endParaRPr lang="ru-RU"/>
        </a:p>
      </dgm:t>
    </dgm:pt>
    <dgm:pt modelId="{56E054F3-5206-455D-9673-8DB1D8C65F52}" type="pres">
      <dgm:prSet presAssocID="{615FE4C5-A185-4AB6-9168-51DCF3FF2F00}" presName="hierChild4" presStyleCnt="0"/>
      <dgm:spPr/>
    </dgm:pt>
    <dgm:pt modelId="{7C6D8D7F-67B8-4502-B169-ED2897EBFBDB}" type="pres">
      <dgm:prSet presAssocID="{615FE4C5-A185-4AB6-9168-51DCF3FF2F00}" presName="hierChild5" presStyleCnt="0"/>
      <dgm:spPr/>
    </dgm:pt>
    <dgm:pt modelId="{F50BE686-2560-4144-AC6A-A973953E895E}" type="pres">
      <dgm:prSet presAssocID="{FB7CDD68-1B45-486B-A399-8E52917F48EB}" presName="hierChild3" presStyleCnt="0"/>
      <dgm:spPr/>
    </dgm:pt>
  </dgm:ptLst>
  <dgm:cxnLst>
    <dgm:cxn modelId="{E5693410-A1FD-44D0-8183-EA002D8854F3}" type="presOf" srcId="{F2CA9556-E12D-46EA-85A5-8CE8EF33073D}" destId="{AE33D185-25D3-4FF4-894E-CCECCAC1312D}" srcOrd="0" destOrd="0" presId="urn:microsoft.com/office/officeart/2005/8/layout/orgChart1"/>
    <dgm:cxn modelId="{2EEE64DC-336A-43BE-A42F-B2A84793C7E2}" type="presOf" srcId="{77C9400A-65BA-44BF-A5C1-1CCBC967BDA7}" destId="{9399CF82-E7E6-4733-9562-2D23FCFD87CA}" srcOrd="0" destOrd="0" presId="urn:microsoft.com/office/officeart/2005/8/layout/orgChart1"/>
    <dgm:cxn modelId="{3BD68A71-66E3-4BF5-842D-022AF84AAD8F}" type="presOf" srcId="{FB7CDD68-1B45-486B-A399-8E52917F48EB}" destId="{9F43B796-1A4C-460C-8579-4E3AE3D92CF9}" srcOrd="0" destOrd="0" presId="urn:microsoft.com/office/officeart/2005/8/layout/orgChart1"/>
    <dgm:cxn modelId="{03DE0EC2-9587-4F35-93B9-877A257EE386}" type="presOf" srcId="{66A84CA9-9308-478B-96A9-3DA0F1D7C219}" destId="{154B37F7-0BFA-4FD7-9484-6C6EDC6D504F}" srcOrd="1" destOrd="0" presId="urn:microsoft.com/office/officeart/2005/8/layout/orgChart1"/>
    <dgm:cxn modelId="{07EA6B7A-807B-4258-90C9-5BBEE7C9F975}" type="presOf" srcId="{F9A404DC-C52C-4A09-B39C-FEC0E000D946}" destId="{A729F166-7117-4A9D-9301-D8DC9597F41D}" srcOrd="0" destOrd="0" presId="urn:microsoft.com/office/officeart/2005/8/layout/orgChart1"/>
    <dgm:cxn modelId="{E0CDA85E-B1FF-4BD9-A93B-0CA92E1C6368}" srcId="{FB7CDD68-1B45-486B-A399-8E52917F48EB}" destId="{66A84CA9-9308-478B-96A9-3DA0F1D7C219}" srcOrd="0" destOrd="0" parTransId="{F2CA9556-E12D-46EA-85A5-8CE8EF33073D}" sibTransId="{6CC19256-6744-4C5F-9DB3-C6CE28953991}"/>
    <dgm:cxn modelId="{D84B01DA-51D5-4873-9E44-04D0D998C29A}" type="presOf" srcId="{66A84CA9-9308-478B-96A9-3DA0F1D7C219}" destId="{7FF6C06D-1995-4C40-BA1C-2CF23615B324}" srcOrd="0" destOrd="0" presId="urn:microsoft.com/office/officeart/2005/8/layout/orgChart1"/>
    <dgm:cxn modelId="{F904D522-7997-4A6A-B931-06AB2389BAC6}" type="presOf" srcId="{615FE4C5-A185-4AB6-9168-51DCF3FF2F00}" destId="{FBCA9A3C-2FB3-4D13-BB72-AE4710BB516E}" srcOrd="1" destOrd="0" presId="urn:microsoft.com/office/officeart/2005/8/layout/orgChart1"/>
    <dgm:cxn modelId="{BD95A5C0-30F4-43CA-AA4C-12072DED6C3F}" srcId="{77C9400A-65BA-44BF-A5C1-1CCBC967BDA7}" destId="{FB7CDD68-1B45-486B-A399-8E52917F48EB}" srcOrd="0" destOrd="0" parTransId="{27471E5E-A088-48CC-BC15-D0F62B228212}" sibTransId="{1DCBE42C-6928-4DD5-8F91-B8AEB761C5E4}"/>
    <dgm:cxn modelId="{2A25748A-DB39-466E-9968-A6622F6B86B9}" type="presOf" srcId="{FB7CDD68-1B45-486B-A399-8E52917F48EB}" destId="{29C8396B-EE03-495D-AB78-7A6F102E6469}" srcOrd="1" destOrd="0" presId="urn:microsoft.com/office/officeart/2005/8/layout/orgChart1"/>
    <dgm:cxn modelId="{0A20C284-8955-4E97-9F50-2170D3D6F6A3}" type="presOf" srcId="{615FE4C5-A185-4AB6-9168-51DCF3FF2F00}" destId="{62522B2E-18FB-442B-95E1-B21C3E0EC137}" srcOrd="0" destOrd="0" presId="urn:microsoft.com/office/officeart/2005/8/layout/orgChart1"/>
    <dgm:cxn modelId="{8867017C-57E1-49E7-9B0D-DD5C2A3096E8}" srcId="{FB7CDD68-1B45-486B-A399-8E52917F48EB}" destId="{615FE4C5-A185-4AB6-9168-51DCF3FF2F00}" srcOrd="1" destOrd="0" parTransId="{F9A404DC-C52C-4A09-B39C-FEC0E000D946}" sibTransId="{1BC880F6-BF3F-4FCA-B140-D92F9BBF3F1F}"/>
    <dgm:cxn modelId="{79D3A4BA-FB0D-484E-ABF0-05EE1DB4A510}" type="presParOf" srcId="{9399CF82-E7E6-4733-9562-2D23FCFD87CA}" destId="{B38CE682-2F69-47D0-AF3E-4D7770EA7127}" srcOrd="0" destOrd="0" presId="urn:microsoft.com/office/officeart/2005/8/layout/orgChart1"/>
    <dgm:cxn modelId="{3BE6995A-B66F-4C99-A644-8AF7DA235205}" type="presParOf" srcId="{B38CE682-2F69-47D0-AF3E-4D7770EA7127}" destId="{EE52C860-5692-4C80-B5CB-7B13BAA0BBD1}" srcOrd="0" destOrd="0" presId="urn:microsoft.com/office/officeart/2005/8/layout/orgChart1"/>
    <dgm:cxn modelId="{9FC6A217-FA0B-45F0-B594-967C90E2CBF6}" type="presParOf" srcId="{EE52C860-5692-4C80-B5CB-7B13BAA0BBD1}" destId="{9F43B796-1A4C-460C-8579-4E3AE3D92CF9}" srcOrd="0" destOrd="0" presId="urn:microsoft.com/office/officeart/2005/8/layout/orgChart1"/>
    <dgm:cxn modelId="{A42F6985-ED08-4260-A669-74C8BAD04334}" type="presParOf" srcId="{EE52C860-5692-4C80-B5CB-7B13BAA0BBD1}" destId="{29C8396B-EE03-495D-AB78-7A6F102E6469}" srcOrd="1" destOrd="0" presId="urn:microsoft.com/office/officeart/2005/8/layout/orgChart1"/>
    <dgm:cxn modelId="{808293DD-AC42-4A16-AB31-4FC99F5571BB}" type="presParOf" srcId="{B38CE682-2F69-47D0-AF3E-4D7770EA7127}" destId="{75BE32F1-543F-440A-B1D2-7D8522CDE1F2}" srcOrd="1" destOrd="0" presId="urn:microsoft.com/office/officeart/2005/8/layout/orgChart1"/>
    <dgm:cxn modelId="{EEACD15D-7C84-4369-ADE7-06D707F21CA5}" type="presParOf" srcId="{75BE32F1-543F-440A-B1D2-7D8522CDE1F2}" destId="{AE33D185-25D3-4FF4-894E-CCECCAC1312D}" srcOrd="0" destOrd="0" presId="urn:microsoft.com/office/officeart/2005/8/layout/orgChart1"/>
    <dgm:cxn modelId="{6C2970C0-C062-4CE5-9575-F51DD29B1CCA}" type="presParOf" srcId="{75BE32F1-543F-440A-B1D2-7D8522CDE1F2}" destId="{6E51C896-874B-4016-BD59-76CC397E7C56}" srcOrd="1" destOrd="0" presId="urn:microsoft.com/office/officeart/2005/8/layout/orgChart1"/>
    <dgm:cxn modelId="{DD54CEAE-0656-4923-A22C-229D5CD178D6}" type="presParOf" srcId="{6E51C896-874B-4016-BD59-76CC397E7C56}" destId="{709CC0AF-198A-4650-B7C4-B9D279FD6F88}" srcOrd="0" destOrd="0" presId="urn:microsoft.com/office/officeart/2005/8/layout/orgChart1"/>
    <dgm:cxn modelId="{547939AF-0868-4498-89C1-BA95F05FCEDB}" type="presParOf" srcId="{709CC0AF-198A-4650-B7C4-B9D279FD6F88}" destId="{7FF6C06D-1995-4C40-BA1C-2CF23615B324}" srcOrd="0" destOrd="0" presId="urn:microsoft.com/office/officeart/2005/8/layout/orgChart1"/>
    <dgm:cxn modelId="{0EEA9338-6BB9-45AA-8D6D-F316E5AC6A23}" type="presParOf" srcId="{709CC0AF-198A-4650-B7C4-B9D279FD6F88}" destId="{154B37F7-0BFA-4FD7-9484-6C6EDC6D504F}" srcOrd="1" destOrd="0" presId="urn:microsoft.com/office/officeart/2005/8/layout/orgChart1"/>
    <dgm:cxn modelId="{B36626AC-F3EE-405B-85B2-D473BD284D24}" type="presParOf" srcId="{6E51C896-874B-4016-BD59-76CC397E7C56}" destId="{0EEA8502-C96E-4FF5-9283-7DCFABEAFB8B}" srcOrd="1" destOrd="0" presId="urn:microsoft.com/office/officeart/2005/8/layout/orgChart1"/>
    <dgm:cxn modelId="{942DA0ED-0E51-45D9-8303-0AB8E4567587}" type="presParOf" srcId="{6E51C896-874B-4016-BD59-76CC397E7C56}" destId="{E375D45F-C9CF-4F4D-A716-9C8B7601DB55}" srcOrd="2" destOrd="0" presId="urn:microsoft.com/office/officeart/2005/8/layout/orgChart1"/>
    <dgm:cxn modelId="{1E2CE0CB-F041-4D41-A794-3F37B0FD070D}" type="presParOf" srcId="{75BE32F1-543F-440A-B1D2-7D8522CDE1F2}" destId="{A729F166-7117-4A9D-9301-D8DC9597F41D}" srcOrd="2" destOrd="0" presId="urn:microsoft.com/office/officeart/2005/8/layout/orgChart1"/>
    <dgm:cxn modelId="{7FA915AF-0105-4EEA-A807-B20E05CF1DB5}" type="presParOf" srcId="{75BE32F1-543F-440A-B1D2-7D8522CDE1F2}" destId="{9A9F06D9-55E9-4443-AD31-1B15A367C44F}" srcOrd="3" destOrd="0" presId="urn:microsoft.com/office/officeart/2005/8/layout/orgChart1"/>
    <dgm:cxn modelId="{FA880CD1-F8F6-466C-A2C9-56E634CE4314}" type="presParOf" srcId="{9A9F06D9-55E9-4443-AD31-1B15A367C44F}" destId="{97B8E1ED-AF99-4701-9CFF-25E1AF4BE8BB}" srcOrd="0" destOrd="0" presId="urn:microsoft.com/office/officeart/2005/8/layout/orgChart1"/>
    <dgm:cxn modelId="{DD27FE43-A085-4038-B3E3-902C836C2E03}" type="presParOf" srcId="{97B8E1ED-AF99-4701-9CFF-25E1AF4BE8BB}" destId="{62522B2E-18FB-442B-95E1-B21C3E0EC137}" srcOrd="0" destOrd="0" presId="urn:microsoft.com/office/officeart/2005/8/layout/orgChart1"/>
    <dgm:cxn modelId="{056B6CE8-097D-43AF-A2A2-32432E9B91FD}" type="presParOf" srcId="{97B8E1ED-AF99-4701-9CFF-25E1AF4BE8BB}" destId="{FBCA9A3C-2FB3-4D13-BB72-AE4710BB516E}" srcOrd="1" destOrd="0" presId="urn:microsoft.com/office/officeart/2005/8/layout/orgChart1"/>
    <dgm:cxn modelId="{D26788D8-EEBE-43F2-9C96-B94495A89918}" type="presParOf" srcId="{9A9F06D9-55E9-4443-AD31-1B15A367C44F}" destId="{56E054F3-5206-455D-9673-8DB1D8C65F52}" srcOrd="1" destOrd="0" presId="urn:microsoft.com/office/officeart/2005/8/layout/orgChart1"/>
    <dgm:cxn modelId="{87ADB6E2-EE52-42C1-8431-4D9AFA3F745A}" type="presParOf" srcId="{9A9F06D9-55E9-4443-AD31-1B15A367C44F}" destId="{7C6D8D7F-67B8-4502-B169-ED2897EBFBDB}" srcOrd="2" destOrd="0" presId="urn:microsoft.com/office/officeart/2005/8/layout/orgChart1"/>
    <dgm:cxn modelId="{A15EE4F0-E8F7-4C3E-B197-FB673FA271FF}" type="presParOf" srcId="{B38CE682-2F69-47D0-AF3E-4D7770EA7127}" destId="{F50BE686-2560-4144-AC6A-A973953E895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5A2933-BE4B-4C72-ADE1-D25D269CC426}" type="doc">
      <dgm:prSet loTypeId="urn:microsoft.com/office/officeart/2005/8/layout/hierarchy3" loCatId="hierarchy" qsTypeId="urn:microsoft.com/office/officeart/2005/8/quickstyle/simple1" qsCatId="simple" csTypeId="urn:microsoft.com/office/officeart/2005/8/colors/accent0_2" csCatId="mainScheme" phldr="1"/>
      <dgm:spPr/>
      <dgm:t>
        <a:bodyPr/>
        <a:lstStyle/>
        <a:p>
          <a:endParaRPr lang="ru-RU"/>
        </a:p>
      </dgm:t>
    </dgm:pt>
    <dgm:pt modelId="{FFB35FF6-FB10-43AE-82ED-48D5EC95BDAB}">
      <dgm:prSet phldrT="[Текст]"/>
      <dgm:spPr/>
      <dgm:t>
        <a:bodyPr/>
        <a:lstStyle/>
        <a:p>
          <a:r>
            <a:rPr lang="ru-RU" dirty="0" smtClean="0">
              <a:solidFill>
                <a:schemeClr val="tx1"/>
              </a:solidFill>
              <a:effectLst>
                <a:outerShdw blurRad="38100" dist="38100" dir="2700000" algn="tl">
                  <a:srgbClr val="000000">
                    <a:alpha val="43137"/>
                  </a:srgbClr>
                </a:outerShdw>
              </a:effectLst>
            </a:rPr>
            <a:t>Документальная проверка</a:t>
          </a:r>
        </a:p>
      </dgm:t>
    </dgm:pt>
    <dgm:pt modelId="{6CFAA3AB-F427-41BB-990E-79DA4AA6A75E}" type="parTrans" cxnId="{EB70732A-315D-4CF6-9E6E-E0983ED984A3}">
      <dgm:prSet/>
      <dgm:spPr/>
      <dgm:t>
        <a:bodyPr/>
        <a:lstStyle/>
        <a:p>
          <a:endParaRPr lang="ru-RU">
            <a:solidFill>
              <a:schemeClr val="tx1"/>
            </a:solidFill>
          </a:endParaRPr>
        </a:p>
      </dgm:t>
    </dgm:pt>
    <dgm:pt modelId="{7CD924E9-1A80-4EA4-B808-C4964811C155}" type="sibTrans" cxnId="{EB70732A-315D-4CF6-9E6E-E0983ED984A3}">
      <dgm:prSet/>
      <dgm:spPr/>
      <dgm:t>
        <a:bodyPr/>
        <a:lstStyle/>
        <a:p>
          <a:endParaRPr lang="ru-RU">
            <a:solidFill>
              <a:schemeClr val="tx1"/>
            </a:solidFill>
          </a:endParaRPr>
        </a:p>
      </dgm:t>
    </dgm:pt>
    <dgm:pt modelId="{7D9AE449-1F30-4B9A-A1B7-0C0438D2B6D3}">
      <dgm:prSet phldrT="[Текст]"/>
      <dgm:spPr/>
      <dgm:t>
        <a:bodyPr/>
        <a:lstStyle/>
        <a:p>
          <a:r>
            <a:rPr lang="ru-RU" dirty="0" smtClean="0">
              <a:solidFill>
                <a:schemeClr val="tx1"/>
              </a:solidFill>
            </a:rPr>
            <a:t>по финансовым, бухгалтерским, отчетным и иным документам проверяемой организации путем анализа и оценки полученной из них информации</a:t>
          </a:r>
          <a:endParaRPr lang="ru-RU" dirty="0">
            <a:solidFill>
              <a:schemeClr val="tx1"/>
            </a:solidFill>
          </a:endParaRPr>
        </a:p>
      </dgm:t>
    </dgm:pt>
    <dgm:pt modelId="{CB9FEB4A-97C9-45FD-9B30-2BCC26A2967C}" type="parTrans" cxnId="{83B9A2F7-3BDE-4ED5-A05B-13F2E1003DDD}">
      <dgm:prSet/>
      <dgm:spPr/>
      <dgm:t>
        <a:bodyPr/>
        <a:lstStyle/>
        <a:p>
          <a:endParaRPr lang="ru-RU">
            <a:solidFill>
              <a:schemeClr val="tx1"/>
            </a:solidFill>
          </a:endParaRPr>
        </a:p>
      </dgm:t>
    </dgm:pt>
    <dgm:pt modelId="{D06F6461-1462-4A76-B89F-4EE39AFFBBE4}" type="sibTrans" cxnId="{83B9A2F7-3BDE-4ED5-A05B-13F2E1003DDD}">
      <dgm:prSet/>
      <dgm:spPr/>
      <dgm:t>
        <a:bodyPr/>
        <a:lstStyle/>
        <a:p>
          <a:endParaRPr lang="ru-RU">
            <a:solidFill>
              <a:schemeClr val="tx1"/>
            </a:solidFill>
          </a:endParaRPr>
        </a:p>
      </dgm:t>
    </dgm:pt>
    <dgm:pt modelId="{3381603B-DA23-4482-BF81-9F7292131671}">
      <dgm:prSet phldrT="[Текст]"/>
      <dgm:spPr/>
      <dgm:t>
        <a:bodyPr/>
        <a:lstStyle/>
        <a:p>
          <a:r>
            <a:rPr lang="ru-RU" dirty="0" smtClean="0">
              <a:solidFill>
                <a:schemeClr val="tx1"/>
              </a:solidFill>
              <a:effectLst>
                <a:outerShdw blurRad="38100" dist="38100" dir="2700000" algn="tl">
                  <a:srgbClr val="000000">
                    <a:alpha val="43137"/>
                  </a:srgbClr>
                </a:outerShdw>
              </a:effectLst>
            </a:rPr>
            <a:t>Контрольные действия по фактическому изучению </a:t>
          </a:r>
        </a:p>
      </dgm:t>
    </dgm:pt>
    <dgm:pt modelId="{4312A5C2-07D6-49C6-805C-4E810C4109C3}" type="parTrans" cxnId="{31958A43-7EAD-4DE3-93D7-8B105E00A536}">
      <dgm:prSet/>
      <dgm:spPr/>
      <dgm:t>
        <a:bodyPr/>
        <a:lstStyle/>
        <a:p>
          <a:endParaRPr lang="ru-RU">
            <a:solidFill>
              <a:schemeClr val="tx1"/>
            </a:solidFill>
          </a:endParaRPr>
        </a:p>
      </dgm:t>
    </dgm:pt>
    <dgm:pt modelId="{516248C5-6A61-4F65-A147-A24829FC312F}" type="sibTrans" cxnId="{31958A43-7EAD-4DE3-93D7-8B105E00A536}">
      <dgm:prSet/>
      <dgm:spPr/>
      <dgm:t>
        <a:bodyPr/>
        <a:lstStyle/>
        <a:p>
          <a:endParaRPr lang="ru-RU">
            <a:solidFill>
              <a:schemeClr val="tx1"/>
            </a:solidFill>
          </a:endParaRPr>
        </a:p>
      </dgm:t>
    </dgm:pt>
    <dgm:pt modelId="{97DA21B0-83BE-4A08-81E3-C91EA5955379}">
      <dgm:prSet phldrT="[Текст]"/>
      <dgm:spPr/>
      <dgm:t>
        <a:bodyPr/>
        <a:lstStyle/>
        <a:p>
          <a:r>
            <a:rPr lang="ru-RU" dirty="0" smtClean="0">
              <a:solidFill>
                <a:schemeClr val="tx1"/>
              </a:solidFill>
            </a:rPr>
            <a:t>путем осмотра, инвентаризации, наблюдения, пересчета, экспертизы, контрольных замеров и т. п. </a:t>
          </a:r>
          <a:endParaRPr lang="ru-RU" dirty="0">
            <a:solidFill>
              <a:schemeClr val="tx1"/>
            </a:solidFill>
          </a:endParaRPr>
        </a:p>
      </dgm:t>
    </dgm:pt>
    <dgm:pt modelId="{C96D9BCD-8D8E-4FF1-8693-F7AEECB6DC1D}" type="parTrans" cxnId="{E93A89E7-FF0C-44D9-BFCC-AEB9A5D06DEA}">
      <dgm:prSet/>
      <dgm:spPr/>
      <dgm:t>
        <a:bodyPr/>
        <a:lstStyle/>
        <a:p>
          <a:endParaRPr lang="ru-RU">
            <a:solidFill>
              <a:schemeClr val="tx1"/>
            </a:solidFill>
          </a:endParaRPr>
        </a:p>
      </dgm:t>
    </dgm:pt>
    <dgm:pt modelId="{62A0B9A1-4178-4606-9437-C1080BBF622C}" type="sibTrans" cxnId="{E93A89E7-FF0C-44D9-BFCC-AEB9A5D06DEA}">
      <dgm:prSet/>
      <dgm:spPr/>
      <dgm:t>
        <a:bodyPr/>
        <a:lstStyle/>
        <a:p>
          <a:endParaRPr lang="ru-RU">
            <a:solidFill>
              <a:schemeClr val="tx1"/>
            </a:solidFill>
          </a:endParaRPr>
        </a:p>
      </dgm:t>
    </dgm:pt>
    <dgm:pt modelId="{05CB4D00-BD35-4760-A2A1-6E559C9F0DEC}" type="pres">
      <dgm:prSet presAssocID="{4B5A2933-BE4B-4C72-ADE1-D25D269CC426}" presName="diagram" presStyleCnt="0">
        <dgm:presLayoutVars>
          <dgm:chPref val="1"/>
          <dgm:dir/>
          <dgm:animOne val="branch"/>
          <dgm:animLvl val="lvl"/>
          <dgm:resizeHandles/>
        </dgm:presLayoutVars>
      </dgm:prSet>
      <dgm:spPr/>
      <dgm:t>
        <a:bodyPr/>
        <a:lstStyle/>
        <a:p>
          <a:endParaRPr lang="ru-RU"/>
        </a:p>
      </dgm:t>
    </dgm:pt>
    <dgm:pt modelId="{814EDE83-DC29-46B7-88D1-3AE7214D8366}" type="pres">
      <dgm:prSet presAssocID="{FFB35FF6-FB10-43AE-82ED-48D5EC95BDAB}" presName="root" presStyleCnt="0"/>
      <dgm:spPr/>
    </dgm:pt>
    <dgm:pt modelId="{DE735ECB-3F95-4F2E-99F6-6446F866E7B9}" type="pres">
      <dgm:prSet presAssocID="{FFB35FF6-FB10-43AE-82ED-48D5EC95BDAB}" presName="rootComposite" presStyleCnt="0"/>
      <dgm:spPr/>
    </dgm:pt>
    <dgm:pt modelId="{22CA34BF-06CD-46B5-9174-D87A66D4CC1D}" type="pres">
      <dgm:prSet presAssocID="{FFB35FF6-FB10-43AE-82ED-48D5EC95BDAB}" presName="rootText" presStyleLbl="node1" presStyleIdx="0" presStyleCnt="2"/>
      <dgm:spPr/>
      <dgm:t>
        <a:bodyPr/>
        <a:lstStyle/>
        <a:p>
          <a:endParaRPr lang="ru-RU"/>
        </a:p>
      </dgm:t>
    </dgm:pt>
    <dgm:pt modelId="{20E32950-EC3F-489B-B43E-CE6A53EE7FC2}" type="pres">
      <dgm:prSet presAssocID="{FFB35FF6-FB10-43AE-82ED-48D5EC95BDAB}" presName="rootConnector" presStyleLbl="node1" presStyleIdx="0" presStyleCnt="2"/>
      <dgm:spPr/>
      <dgm:t>
        <a:bodyPr/>
        <a:lstStyle/>
        <a:p>
          <a:endParaRPr lang="ru-RU"/>
        </a:p>
      </dgm:t>
    </dgm:pt>
    <dgm:pt modelId="{A8C8368E-7692-4514-B8FE-FC4BDBD75DB8}" type="pres">
      <dgm:prSet presAssocID="{FFB35FF6-FB10-43AE-82ED-48D5EC95BDAB}" presName="childShape" presStyleCnt="0"/>
      <dgm:spPr/>
    </dgm:pt>
    <dgm:pt modelId="{6EBB464A-AE72-4F0B-A9EC-451E695273D6}" type="pres">
      <dgm:prSet presAssocID="{CB9FEB4A-97C9-45FD-9B30-2BCC26A2967C}" presName="Name13" presStyleLbl="parChTrans1D2" presStyleIdx="0" presStyleCnt="2"/>
      <dgm:spPr/>
      <dgm:t>
        <a:bodyPr/>
        <a:lstStyle/>
        <a:p>
          <a:endParaRPr lang="ru-RU"/>
        </a:p>
      </dgm:t>
    </dgm:pt>
    <dgm:pt modelId="{FC5536BA-DFF2-4856-8205-85207092A332}" type="pres">
      <dgm:prSet presAssocID="{7D9AE449-1F30-4B9A-A1B7-0C0438D2B6D3}" presName="childText" presStyleLbl="bgAcc1" presStyleIdx="0" presStyleCnt="2" custScaleY="178508">
        <dgm:presLayoutVars>
          <dgm:bulletEnabled val="1"/>
        </dgm:presLayoutVars>
      </dgm:prSet>
      <dgm:spPr/>
      <dgm:t>
        <a:bodyPr/>
        <a:lstStyle/>
        <a:p>
          <a:endParaRPr lang="ru-RU"/>
        </a:p>
      </dgm:t>
    </dgm:pt>
    <dgm:pt modelId="{B678A28F-BCFD-43AC-8F9C-BBF9FA5CD1C0}" type="pres">
      <dgm:prSet presAssocID="{3381603B-DA23-4482-BF81-9F7292131671}" presName="root" presStyleCnt="0"/>
      <dgm:spPr/>
    </dgm:pt>
    <dgm:pt modelId="{9F8FFCDD-4C51-4746-B587-CEEF83948952}" type="pres">
      <dgm:prSet presAssocID="{3381603B-DA23-4482-BF81-9F7292131671}" presName="rootComposite" presStyleCnt="0"/>
      <dgm:spPr/>
    </dgm:pt>
    <dgm:pt modelId="{EC829B6E-FF7F-4F1A-942A-A199DC2E8241}" type="pres">
      <dgm:prSet presAssocID="{3381603B-DA23-4482-BF81-9F7292131671}" presName="rootText" presStyleLbl="node1" presStyleIdx="1" presStyleCnt="2"/>
      <dgm:spPr/>
      <dgm:t>
        <a:bodyPr/>
        <a:lstStyle/>
        <a:p>
          <a:endParaRPr lang="ru-RU"/>
        </a:p>
      </dgm:t>
    </dgm:pt>
    <dgm:pt modelId="{D2A63B20-7B0F-45BD-A4F1-DBEA6D363927}" type="pres">
      <dgm:prSet presAssocID="{3381603B-DA23-4482-BF81-9F7292131671}" presName="rootConnector" presStyleLbl="node1" presStyleIdx="1" presStyleCnt="2"/>
      <dgm:spPr/>
      <dgm:t>
        <a:bodyPr/>
        <a:lstStyle/>
        <a:p>
          <a:endParaRPr lang="ru-RU"/>
        </a:p>
      </dgm:t>
    </dgm:pt>
    <dgm:pt modelId="{2F2EBAE8-A262-46E6-8F2E-6091EBD6FB12}" type="pres">
      <dgm:prSet presAssocID="{3381603B-DA23-4482-BF81-9F7292131671}" presName="childShape" presStyleCnt="0"/>
      <dgm:spPr/>
    </dgm:pt>
    <dgm:pt modelId="{AF6C9248-16BC-49E2-BCE9-43844C973698}" type="pres">
      <dgm:prSet presAssocID="{C96D9BCD-8D8E-4FF1-8693-F7AEECB6DC1D}" presName="Name13" presStyleLbl="parChTrans1D2" presStyleIdx="1" presStyleCnt="2"/>
      <dgm:spPr/>
      <dgm:t>
        <a:bodyPr/>
        <a:lstStyle/>
        <a:p>
          <a:endParaRPr lang="ru-RU"/>
        </a:p>
      </dgm:t>
    </dgm:pt>
    <dgm:pt modelId="{7F577B5A-6B7D-4226-92DA-6C42A34208C4}" type="pres">
      <dgm:prSet presAssocID="{97DA21B0-83BE-4A08-81E3-C91EA5955379}" presName="childText" presStyleLbl="bgAcc1" presStyleIdx="1" presStyleCnt="2" custScaleY="177179">
        <dgm:presLayoutVars>
          <dgm:bulletEnabled val="1"/>
        </dgm:presLayoutVars>
      </dgm:prSet>
      <dgm:spPr/>
      <dgm:t>
        <a:bodyPr/>
        <a:lstStyle/>
        <a:p>
          <a:endParaRPr lang="ru-RU"/>
        </a:p>
      </dgm:t>
    </dgm:pt>
  </dgm:ptLst>
  <dgm:cxnLst>
    <dgm:cxn modelId="{E93A89E7-FF0C-44D9-BFCC-AEB9A5D06DEA}" srcId="{3381603B-DA23-4482-BF81-9F7292131671}" destId="{97DA21B0-83BE-4A08-81E3-C91EA5955379}" srcOrd="0" destOrd="0" parTransId="{C96D9BCD-8D8E-4FF1-8693-F7AEECB6DC1D}" sibTransId="{62A0B9A1-4178-4606-9437-C1080BBF622C}"/>
    <dgm:cxn modelId="{83B9A2F7-3BDE-4ED5-A05B-13F2E1003DDD}" srcId="{FFB35FF6-FB10-43AE-82ED-48D5EC95BDAB}" destId="{7D9AE449-1F30-4B9A-A1B7-0C0438D2B6D3}" srcOrd="0" destOrd="0" parTransId="{CB9FEB4A-97C9-45FD-9B30-2BCC26A2967C}" sibTransId="{D06F6461-1462-4A76-B89F-4EE39AFFBBE4}"/>
    <dgm:cxn modelId="{E8A69B2B-B7C7-4BA5-A89B-37CB662E2B6F}" type="presOf" srcId="{4B5A2933-BE4B-4C72-ADE1-D25D269CC426}" destId="{05CB4D00-BD35-4760-A2A1-6E559C9F0DEC}" srcOrd="0" destOrd="0" presId="urn:microsoft.com/office/officeart/2005/8/layout/hierarchy3"/>
    <dgm:cxn modelId="{90CFF910-CC73-40EB-80A4-87C0EB5B1FC0}" type="presOf" srcId="{CB9FEB4A-97C9-45FD-9B30-2BCC26A2967C}" destId="{6EBB464A-AE72-4F0B-A9EC-451E695273D6}" srcOrd="0" destOrd="0" presId="urn:microsoft.com/office/officeart/2005/8/layout/hierarchy3"/>
    <dgm:cxn modelId="{057584EA-87B5-49A6-A66A-AD4B2FE75232}" type="presOf" srcId="{FFB35FF6-FB10-43AE-82ED-48D5EC95BDAB}" destId="{20E32950-EC3F-489B-B43E-CE6A53EE7FC2}" srcOrd="1" destOrd="0" presId="urn:microsoft.com/office/officeart/2005/8/layout/hierarchy3"/>
    <dgm:cxn modelId="{EB70732A-315D-4CF6-9E6E-E0983ED984A3}" srcId="{4B5A2933-BE4B-4C72-ADE1-D25D269CC426}" destId="{FFB35FF6-FB10-43AE-82ED-48D5EC95BDAB}" srcOrd="0" destOrd="0" parTransId="{6CFAA3AB-F427-41BB-990E-79DA4AA6A75E}" sibTransId="{7CD924E9-1A80-4EA4-B808-C4964811C155}"/>
    <dgm:cxn modelId="{0FB2F889-80BF-4B37-B959-20B6DC602DC2}" type="presOf" srcId="{3381603B-DA23-4482-BF81-9F7292131671}" destId="{D2A63B20-7B0F-45BD-A4F1-DBEA6D363927}" srcOrd="1" destOrd="0" presId="urn:microsoft.com/office/officeart/2005/8/layout/hierarchy3"/>
    <dgm:cxn modelId="{DEA6FD02-D352-4E47-9DE3-019BF26B426F}" type="presOf" srcId="{C96D9BCD-8D8E-4FF1-8693-F7AEECB6DC1D}" destId="{AF6C9248-16BC-49E2-BCE9-43844C973698}" srcOrd="0" destOrd="0" presId="urn:microsoft.com/office/officeart/2005/8/layout/hierarchy3"/>
    <dgm:cxn modelId="{2E141331-2C5A-4141-97CB-921F9DBDD11C}" type="presOf" srcId="{7D9AE449-1F30-4B9A-A1B7-0C0438D2B6D3}" destId="{FC5536BA-DFF2-4856-8205-85207092A332}" srcOrd="0" destOrd="0" presId="urn:microsoft.com/office/officeart/2005/8/layout/hierarchy3"/>
    <dgm:cxn modelId="{C2B203E7-8C1C-4759-9479-D797FA4D4C59}" type="presOf" srcId="{FFB35FF6-FB10-43AE-82ED-48D5EC95BDAB}" destId="{22CA34BF-06CD-46B5-9174-D87A66D4CC1D}" srcOrd="0" destOrd="0" presId="urn:microsoft.com/office/officeart/2005/8/layout/hierarchy3"/>
    <dgm:cxn modelId="{89E44660-4E51-46B2-91A1-33EEEAEDED66}" type="presOf" srcId="{97DA21B0-83BE-4A08-81E3-C91EA5955379}" destId="{7F577B5A-6B7D-4226-92DA-6C42A34208C4}" srcOrd="0" destOrd="0" presId="urn:microsoft.com/office/officeart/2005/8/layout/hierarchy3"/>
    <dgm:cxn modelId="{D619C713-8879-4BF0-A0DA-467C5F3A5E52}" type="presOf" srcId="{3381603B-DA23-4482-BF81-9F7292131671}" destId="{EC829B6E-FF7F-4F1A-942A-A199DC2E8241}" srcOrd="0" destOrd="0" presId="urn:microsoft.com/office/officeart/2005/8/layout/hierarchy3"/>
    <dgm:cxn modelId="{31958A43-7EAD-4DE3-93D7-8B105E00A536}" srcId="{4B5A2933-BE4B-4C72-ADE1-D25D269CC426}" destId="{3381603B-DA23-4482-BF81-9F7292131671}" srcOrd="1" destOrd="0" parTransId="{4312A5C2-07D6-49C6-805C-4E810C4109C3}" sibTransId="{516248C5-6A61-4F65-A147-A24829FC312F}"/>
    <dgm:cxn modelId="{980B3218-48DB-43BB-B712-0BFB8F5D7E25}" type="presParOf" srcId="{05CB4D00-BD35-4760-A2A1-6E559C9F0DEC}" destId="{814EDE83-DC29-46B7-88D1-3AE7214D8366}" srcOrd="0" destOrd="0" presId="urn:microsoft.com/office/officeart/2005/8/layout/hierarchy3"/>
    <dgm:cxn modelId="{BF43CBC1-2A30-44F6-B4FC-0ABE9B0DE8CC}" type="presParOf" srcId="{814EDE83-DC29-46B7-88D1-3AE7214D8366}" destId="{DE735ECB-3F95-4F2E-99F6-6446F866E7B9}" srcOrd="0" destOrd="0" presId="urn:microsoft.com/office/officeart/2005/8/layout/hierarchy3"/>
    <dgm:cxn modelId="{788F4738-E7D3-4474-927C-46A7EF263D19}" type="presParOf" srcId="{DE735ECB-3F95-4F2E-99F6-6446F866E7B9}" destId="{22CA34BF-06CD-46B5-9174-D87A66D4CC1D}" srcOrd="0" destOrd="0" presId="urn:microsoft.com/office/officeart/2005/8/layout/hierarchy3"/>
    <dgm:cxn modelId="{87849C9F-D3EE-497B-A3C5-8E14BA1E6EF6}" type="presParOf" srcId="{DE735ECB-3F95-4F2E-99F6-6446F866E7B9}" destId="{20E32950-EC3F-489B-B43E-CE6A53EE7FC2}" srcOrd="1" destOrd="0" presId="urn:microsoft.com/office/officeart/2005/8/layout/hierarchy3"/>
    <dgm:cxn modelId="{E196C9DA-2F87-41EB-A223-1BA1BCB6DD9A}" type="presParOf" srcId="{814EDE83-DC29-46B7-88D1-3AE7214D8366}" destId="{A8C8368E-7692-4514-B8FE-FC4BDBD75DB8}" srcOrd="1" destOrd="0" presId="urn:microsoft.com/office/officeart/2005/8/layout/hierarchy3"/>
    <dgm:cxn modelId="{FC35B80E-B242-4E1D-8211-2EE3082D502F}" type="presParOf" srcId="{A8C8368E-7692-4514-B8FE-FC4BDBD75DB8}" destId="{6EBB464A-AE72-4F0B-A9EC-451E695273D6}" srcOrd="0" destOrd="0" presId="urn:microsoft.com/office/officeart/2005/8/layout/hierarchy3"/>
    <dgm:cxn modelId="{E99599D3-D875-4473-A001-AF1E63A2B73D}" type="presParOf" srcId="{A8C8368E-7692-4514-B8FE-FC4BDBD75DB8}" destId="{FC5536BA-DFF2-4856-8205-85207092A332}" srcOrd="1" destOrd="0" presId="urn:microsoft.com/office/officeart/2005/8/layout/hierarchy3"/>
    <dgm:cxn modelId="{8C5AA151-59EB-4A41-899A-0457E9956E36}" type="presParOf" srcId="{05CB4D00-BD35-4760-A2A1-6E559C9F0DEC}" destId="{B678A28F-BCFD-43AC-8F9C-BBF9FA5CD1C0}" srcOrd="1" destOrd="0" presId="urn:microsoft.com/office/officeart/2005/8/layout/hierarchy3"/>
    <dgm:cxn modelId="{699EF28A-78AA-4A32-828A-1F9D019E21EB}" type="presParOf" srcId="{B678A28F-BCFD-43AC-8F9C-BBF9FA5CD1C0}" destId="{9F8FFCDD-4C51-4746-B587-CEEF83948952}" srcOrd="0" destOrd="0" presId="urn:microsoft.com/office/officeart/2005/8/layout/hierarchy3"/>
    <dgm:cxn modelId="{1E7894EE-12A3-4C73-8422-7B3808453BAE}" type="presParOf" srcId="{9F8FFCDD-4C51-4746-B587-CEEF83948952}" destId="{EC829B6E-FF7F-4F1A-942A-A199DC2E8241}" srcOrd="0" destOrd="0" presId="urn:microsoft.com/office/officeart/2005/8/layout/hierarchy3"/>
    <dgm:cxn modelId="{AB2F9796-4BE6-4119-96FD-B7E6460DE151}" type="presParOf" srcId="{9F8FFCDD-4C51-4746-B587-CEEF83948952}" destId="{D2A63B20-7B0F-45BD-A4F1-DBEA6D363927}" srcOrd="1" destOrd="0" presId="urn:microsoft.com/office/officeart/2005/8/layout/hierarchy3"/>
    <dgm:cxn modelId="{C10D23CD-BFC8-4563-9FE9-07F73EFAF8D1}" type="presParOf" srcId="{B678A28F-BCFD-43AC-8F9C-BBF9FA5CD1C0}" destId="{2F2EBAE8-A262-46E6-8F2E-6091EBD6FB12}" srcOrd="1" destOrd="0" presId="urn:microsoft.com/office/officeart/2005/8/layout/hierarchy3"/>
    <dgm:cxn modelId="{3D954197-E8AC-4A89-BE7A-6AB5D84CFE03}" type="presParOf" srcId="{2F2EBAE8-A262-46E6-8F2E-6091EBD6FB12}" destId="{AF6C9248-16BC-49E2-BCE9-43844C973698}" srcOrd="0" destOrd="0" presId="urn:microsoft.com/office/officeart/2005/8/layout/hierarchy3"/>
    <dgm:cxn modelId="{488D6E18-BB37-414B-84D3-F168E2DB69EE}" type="presParOf" srcId="{2F2EBAE8-A262-46E6-8F2E-6091EBD6FB12}" destId="{7F577B5A-6B7D-4226-92DA-6C42A34208C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5BDDC1-3535-4461-93EB-9D6D6E983B22}"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ru-RU"/>
        </a:p>
      </dgm:t>
    </dgm:pt>
    <dgm:pt modelId="{B76A3EB0-87ED-42A3-A3AE-859C1A98BE6B}">
      <dgm:prSet phldrT="[Текст]"/>
      <dgm:spPr/>
      <dgm:t>
        <a:bodyPr/>
        <a:lstStyle/>
        <a:p>
          <a:r>
            <a:rPr lang="ru-RU" dirty="0" smtClean="0">
              <a:solidFill>
                <a:schemeClr val="tx2"/>
              </a:solidFill>
            </a:rPr>
            <a:t>Виды доказательств</a:t>
          </a:r>
          <a:endParaRPr lang="ru-RU" dirty="0">
            <a:solidFill>
              <a:schemeClr val="tx2"/>
            </a:solidFill>
          </a:endParaRPr>
        </a:p>
      </dgm:t>
    </dgm:pt>
    <dgm:pt modelId="{2C262C42-8FBB-4018-97F5-95F6FE5151FE}" type="parTrans" cxnId="{D8D40E7B-7E35-47BF-B7E0-9F2FD9016296}">
      <dgm:prSet/>
      <dgm:spPr/>
      <dgm:t>
        <a:bodyPr/>
        <a:lstStyle/>
        <a:p>
          <a:endParaRPr lang="ru-RU"/>
        </a:p>
      </dgm:t>
    </dgm:pt>
    <dgm:pt modelId="{B837090F-D910-4737-9809-F3BD2514237C}" type="sibTrans" cxnId="{D8D40E7B-7E35-47BF-B7E0-9F2FD9016296}">
      <dgm:prSet/>
      <dgm:spPr/>
      <dgm:t>
        <a:bodyPr/>
        <a:lstStyle/>
        <a:p>
          <a:endParaRPr lang="ru-RU"/>
        </a:p>
      </dgm:t>
    </dgm:pt>
    <dgm:pt modelId="{2C0E1828-11D5-4B16-BC3B-85B2D769BCBD}">
      <dgm:prSet phldrT="[Текст]"/>
      <dgm:spPr/>
      <dgm:t>
        <a:bodyPr/>
        <a:lstStyle/>
        <a:p>
          <a:r>
            <a:rPr lang="ru-RU" dirty="0" smtClean="0"/>
            <a:t>Первичные документы, регистры бух. учета, бух отчетность</a:t>
          </a:r>
          <a:endParaRPr lang="ru-RU" dirty="0"/>
        </a:p>
      </dgm:t>
    </dgm:pt>
    <dgm:pt modelId="{19FBA630-1B92-473E-B4B1-854A5E6CEB8C}" type="parTrans" cxnId="{708C64CF-8CED-4250-AE5F-62DE03558A18}">
      <dgm:prSet/>
      <dgm:spPr/>
      <dgm:t>
        <a:bodyPr/>
        <a:lstStyle/>
        <a:p>
          <a:endParaRPr lang="ru-RU"/>
        </a:p>
      </dgm:t>
    </dgm:pt>
    <dgm:pt modelId="{7CE3EA1E-7BDA-46C8-831E-674EC1804D62}" type="sibTrans" cxnId="{708C64CF-8CED-4250-AE5F-62DE03558A18}">
      <dgm:prSet/>
      <dgm:spPr/>
      <dgm:t>
        <a:bodyPr/>
        <a:lstStyle/>
        <a:p>
          <a:endParaRPr lang="ru-RU"/>
        </a:p>
      </dgm:t>
    </dgm:pt>
    <dgm:pt modelId="{0B953E8F-5A17-4B2A-9C71-3D3A5FF19BCD}">
      <dgm:prSet phldrT="[Текст]"/>
      <dgm:spPr/>
      <dgm:t>
        <a:bodyPr/>
        <a:lstStyle/>
        <a:p>
          <a:r>
            <a:rPr lang="ru-RU" dirty="0" smtClean="0"/>
            <a:t>Заключения экспертов, письменные объяснения должностных лиц</a:t>
          </a:r>
          <a:endParaRPr lang="ru-RU" dirty="0"/>
        </a:p>
      </dgm:t>
    </dgm:pt>
    <dgm:pt modelId="{F37B36AE-2F96-47AC-8E36-574F5D4CDDF2}" type="parTrans" cxnId="{726EC8D8-C2EB-4678-9D6F-6921C71BD6E5}">
      <dgm:prSet/>
      <dgm:spPr/>
      <dgm:t>
        <a:bodyPr/>
        <a:lstStyle/>
        <a:p>
          <a:endParaRPr lang="ru-RU"/>
        </a:p>
      </dgm:t>
    </dgm:pt>
    <dgm:pt modelId="{833B3AA1-0CF4-4DFE-9327-F6AAF109F9A8}" type="sibTrans" cxnId="{726EC8D8-C2EB-4678-9D6F-6921C71BD6E5}">
      <dgm:prSet/>
      <dgm:spPr/>
      <dgm:t>
        <a:bodyPr/>
        <a:lstStyle/>
        <a:p>
          <a:endParaRPr lang="ru-RU"/>
        </a:p>
      </dgm:t>
    </dgm:pt>
    <dgm:pt modelId="{D958F54C-11FE-48FE-9A54-EFE9F4CA6776}">
      <dgm:prSet phldrT="[Текст]"/>
      <dgm:spPr/>
      <dgm:t>
        <a:bodyPr/>
        <a:lstStyle/>
        <a:p>
          <a:r>
            <a:rPr lang="ru-RU" dirty="0" smtClean="0"/>
            <a:t>Документы и сведения, полученные из других достоверных источников</a:t>
          </a:r>
          <a:endParaRPr lang="ru-RU" dirty="0"/>
        </a:p>
      </dgm:t>
    </dgm:pt>
    <dgm:pt modelId="{04468D9D-3FF0-46AA-B864-9FB795D10ACF}" type="parTrans" cxnId="{96847566-A543-4D21-9462-30C04839C61D}">
      <dgm:prSet/>
      <dgm:spPr/>
      <dgm:t>
        <a:bodyPr/>
        <a:lstStyle/>
        <a:p>
          <a:endParaRPr lang="ru-RU"/>
        </a:p>
      </dgm:t>
    </dgm:pt>
    <dgm:pt modelId="{854FBD6C-C8F1-42E1-91C2-35C0749ED532}" type="sibTrans" cxnId="{96847566-A543-4D21-9462-30C04839C61D}">
      <dgm:prSet/>
      <dgm:spPr/>
      <dgm:t>
        <a:bodyPr/>
        <a:lstStyle/>
        <a:p>
          <a:endParaRPr lang="ru-RU"/>
        </a:p>
      </dgm:t>
    </dgm:pt>
    <dgm:pt modelId="{CA480AD4-D378-410E-8871-8691E8725FC9}" type="pres">
      <dgm:prSet presAssocID="{5F5BDDC1-3535-4461-93EB-9D6D6E983B22}" presName="hierChild1" presStyleCnt="0">
        <dgm:presLayoutVars>
          <dgm:orgChart val="1"/>
          <dgm:chPref val="1"/>
          <dgm:dir/>
          <dgm:animOne val="branch"/>
          <dgm:animLvl val="lvl"/>
          <dgm:resizeHandles/>
        </dgm:presLayoutVars>
      </dgm:prSet>
      <dgm:spPr/>
      <dgm:t>
        <a:bodyPr/>
        <a:lstStyle/>
        <a:p>
          <a:endParaRPr lang="ru-RU"/>
        </a:p>
      </dgm:t>
    </dgm:pt>
    <dgm:pt modelId="{73126B43-18CC-4730-8565-FDF331A06FA7}" type="pres">
      <dgm:prSet presAssocID="{B76A3EB0-87ED-42A3-A3AE-859C1A98BE6B}" presName="hierRoot1" presStyleCnt="0">
        <dgm:presLayoutVars>
          <dgm:hierBranch val="init"/>
        </dgm:presLayoutVars>
      </dgm:prSet>
      <dgm:spPr/>
    </dgm:pt>
    <dgm:pt modelId="{23B22F9E-8B01-4CAE-9282-05C480C3B0F3}" type="pres">
      <dgm:prSet presAssocID="{B76A3EB0-87ED-42A3-A3AE-859C1A98BE6B}" presName="rootComposite1" presStyleCnt="0"/>
      <dgm:spPr/>
    </dgm:pt>
    <dgm:pt modelId="{D44EDA3E-A2C9-457D-856F-BCD08DF5AED9}" type="pres">
      <dgm:prSet presAssocID="{B76A3EB0-87ED-42A3-A3AE-859C1A98BE6B}" presName="rootText1" presStyleLbl="node0" presStyleIdx="0" presStyleCnt="1">
        <dgm:presLayoutVars>
          <dgm:chPref val="3"/>
        </dgm:presLayoutVars>
      </dgm:prSet>
      <dgm:spPr/>
      <dgm:t>
        <a:bodyPr/>
        <a:lstStyle/>
        <a:p>
          <a:endParaRPr lang="ru-RU"/>
        </a:p>
      </dgm:t>
    </dgm:pt>
    <dgm:pt modelId="{8C1025C6-6264-4F90-BD4A-27D7A905ADAF}" type="pres">
      <dgm:prSet presAssocID="{B76A3EB0-87ED-42A3-A3AE-859C1A98BE6B}" presName="rootConnector1" presStyleLbl="node1" presStyleIdx="0" presStyleCnt="0"/>
      <dgm:spPr/>
      <dgm:t>
        <a:bodyPr/>
        <a:lstStyle/>
        <a:p>
          <a:endParaRPr lang="ru-RU"/>
        </a:p>
      </dgm:t>
    </dgm:pt>
    <dgm:pt modelId="{4832BB8D-15A9-4F94-9E87-A7ACD1F44137}" type="pres">
      <dgm:prSet presAssocID="{B76A3EB0-87ED-42A3-A3AE-859C1A98BE6B}" presName="hierChild2" presStyleCnt="0"/>
      <dgm:spPr/>
    </dgm:pt>
    <dgm:pt modelId="{2B0A27A6-F17F-4C2C-894C-7235AF417E4B}" type="pres">
      <dgm:prSet presAssocID="{19FBA630-1B92-473E-B4B1-854A5E6CEB8C}" presName="Name37" presStyleLbl="parChTrans1D2" presStyleIdx="0" presStyleCnt="3"/>
      <dgm:spPr/>
      <dgm:t>
        <a:bodyPr/>
        <a:lstStyle/>
        <a:p>
          <a:endParaRPr lang="ru-RU"/>
        </a:p>
      </dgm:t>
    </dgm:pt>
    <dgm:pt modelId="{448CBEFE-80A4-4E20-BD26-90258A6CE48E}" type="pres">
      <dgm:prSet presAssocID="{2C0E1828-11D5-4B16-BC3B-85B2D769BCBD}" presName="hierRoot2" presStyleCnt="0">
        <dgm:presLayoutVars>
          <dgm:hierBranch val="init"/>
        </dgm:presLayoutVars>
      </dgm:prSet>
      <dgm:spPr/>
    </dgm:pt>
    <dgm:pt modelId="{DC5A34C5-7B1B-459D-B0B3-6E1F8FD2409B}" type="pres">
      <dgm:prSet presAssocID="{2C0E1828-11D5-4B16-BC3B-85B2D769BCBD}" presName="rootComposite" presStyleCnt="0"/>
      <dgm:spPr/>
    </dgm:pt>
    <dgm:pt modelId="{66E11B6A-675E-4A0D-975B-755E505F07C9}" type="pres">
      <dgm:prSet presAssocID="{2C0E1828-11D5-4B16-BC3B-85B2D769BCBD}" presName="rootText" presStyleLbl="node2" presStyleIdx="0" presStyleCnt="3">
        <dgm:presLayoutVars>
          <dgm:chPref val="3"/>
        </dgm:presLayoutVars>
      </dgm:prSet>
      <dgm:spPr/>
      <dgm:t>
        <a:bodyPr/>
        <a:lstStyle/>
        <a:p>
          <a:endParaRPr lang="ru-RU"/>
        </a:p>
      </dgm:t>
    </dgm:pt>
    <dgm:pt modelId="{1312D4AC-E383-4919-98D5-67C7EDEBEE8D}" type="pres">
      <dgm:prSet presAssocID="{2C0E1828-11D5-4B16-BC3B-85B2D769BCBD}" presName="rootConnector" presStyleLbl="node2" presStyleIdx="0" presStyleCnt="3"/>
      <dgm:spPr/>
      <dgm:t>
        <a:bodyPr/>
        <a:lstStyle/>
        <a:p>
          <a:endParaRPr lang="ru-RU"/>
        </a:p>
      </dgm:t>
    </dgm:pt>
    <dgm:pt modelId="{108EB577-1B0D-4846-BAF4-9CE5AF5D1BC1}" type="pres">
      <dgm:prSet presAssocID="{2C0E1828-11D5-4B16-BC3B-85B2D769BCBD}" presName="hierChild4" presStyleCnt="0"/>
      <dgm:spPr/>
    </dgm:pt>
    <dgm:pt modelId="{EA2867B0-FF1B-4E93-8165-40D42706369A}" type="pres">
      <dgm:prSet presAssocID="{2C0E1828-11D5-4B16-BC3B-85B2D769BCBD}" presName="hierChild5" presStyleCnt="0"/>
      <dgm:spPr/>
    </dgm:pt>
    <dgm:pt modelId="{3BEC6302-80F7-47B3-A2A7-5217CBF040A3}" type="pres">
      <dgm:prSet presAssocID="{F37B36AE-2F96-47AC-8E36-574F5D4CDDF2}" presName="Name37" presStyleLbl="parChTrans1D2" presStyleIdx="1" presStyleCnt="3"/>
      <dgm:spPr/>
      <dgm:t>
        <a:bodyPr/>
        <a:lstStyle/>
        <a:p>
          <a:endParaRPr lang="ru-RU"/>
        </a:p>
      </dgm:t>
    </dgm:pt>
    <dgm:pt modelId="{014A0799-2A6E-409A-9ADE-4632CDC68A22}" type="pres">
      <dgm:prSet presAssocID="{0B953E8F-5A17-4B2A-9C71-3D3A5FF19BCD}" presName="hierRoot2" presStyleCnt="0">
        <dgm:presLayoutVars>
          <dgm:hierBranch val="init"/>
        </dgm:presLayoutVars>
      </dgm:prSet>
      <dgm:spPr/>
    </dgm:pt>
    <dgm:pt modelId="{799529BF-1CCC-4556-9681-52DDE254683D}" type="pres">
      <dgm:prSet presAssocID="{0B953E8F-5A17-4B2A-9C71-3D3A5FF19BCD}" presName="rootComposite" presStyleCnt="0"/>
      <dgm:spPr/>
    </dgm:pt>
    <dgm:pt modelId="{8B25F9FA-FBD8-4FFE-A404-A2CBB81433D4}" type="pres">
      <dgm:prSet presAssocID="{0B953E8F-5A17-4B2A-9C71-3D3A5FF19BCD}" presName="rootText" presStyleLbl="node2" presStyleIdx="1" presStyleCnt="3" custLinFactNeighborX="-757" custLinFactNeighborY="-9487">
        <dgm:presLayoutVars>
          <dgm:chPref val="3"/>
        </dgm:presLayoutVars>
      </dgm:prSet>
      <dgm:spPr/>
      <dgm:t>
        <a:bodyPr/>
        <a:lstStyle/>
        <a:p>
          <a:endParaRPr lang="ru-RU"/>
        </a:p>
      </dgm:t>
    </dgm:pt>
    <dgm:pt modelId="{8C47B32A-4423-4C05-87F9-4DD537A43D06}" type="pres">
      <dgm:prSet presAssocID="{0B953E8F-5A17-4B2A-9C71-3D3A5FF19BCD}" presName="rootConnector" presStyleLbl="node2" presStyleIdx="1" presStyleCnt="3"/>
      <dgm:spPr/>
      <dgm:t>
        <a:bodyPr/>
        <a:lstStyle/>
        <a:p>
          <a:endParaRPr lang="ru-RU"/>
        </a:p>
      </dgm:t>
    </dgm:pt>
    <dgm:pt modelId="{FB9AC60F-4361-40D6-AB64-BE559ACE4B09}" type="pres">
      <dgm:prSet presAssocID="{0B953E8F-5A17-4B2A-9C71-3D3A5FF19BCD}" presName="hierChild4" presStyleCnt="0"/>
      <dgm:spPr/>
    </dgm:pt>
    <dgm:pt modelId="{3B9F3CF0-0AA8-4696-9F45-FDAE221D77C4}" type="pres">
      <dgm:prSet presAssocID="{0B953E8F-5A17-4B2A-9C71-3D3A5FF19BCD}" presName="hierChild5" presStyleCnt="0"/>
      <dgm:spPr/>
    </dgm:pt>
    <dgm:pt modelId="{71292147-79D8-4B1A-BAEE-90723719DFCD}" type="pres">
      <dgm:prSet presAssocID="{04468D9D-3FF0-46AA-B864-9FB795D10ACF}" presName="Name37" presStyleLbl="parChTrans1D2" presStyleIdx="2" presStyleCnt="3"/>
      <dgm:spPr/>
      <dgm:t>
        <a:bodyPr/>
        <a:lstStyle/>
        <a:p>
          <a:endParaRPr lang="ru-RU"/>
        </a:p>
      </dgm:t>
    </dgm:pt>
    <dgm:pt modelId="{C55AC46C-B2FE-4001-B18C-35BC50DD686D}" type="pres">
      <dgm:prSet presAssocID="{D958F54C-11FE-48FE-9A54-EFE9F4CA6776}" presName="hierRoot2" presStyleCnt="0">
        <dgm:presLayoutVars>
          <dgm:hierBranch val="init"/>
        </dgm:presLayoutVars>
      </dgm:prSet>
      <dgm:spPr/>
    </dgm:pt>
    <dgm:pt modelId="{72795AEF-A70D-4DA5-8795-61B162948937}" type="pres">
      <dgm:prSet presAssocID="{D958F54C-11FE-48FE-9A54-EFE9F4CA6776}" presName="rootComposite" presStyleCnt="0"/>
      <dgm:spPr/>
    </dgm:pt>
    <dgm:pt modelId="{3FE22BA4-7622-430D-89E9-D063CFFDBFEA}" type="pres">
      <dgm:prSet presAssocID="{D958F54C-11FE-48FE-9A54-EFE9F4CA6776}" presName="rootText" presStyleLbl="node2" presStyleIdx="2" presStyleCnt="3">
        <dgm:presLayoutVars>
          <dgm:chPref val="3"/>
        </dgm:presLayoutVars>
      </dgm:prSet>
      <dgm:spPr/>
      <dgm:t>
        <a:bodyPr/>
        <a:lstStyle/>
        <a:p>
          <a:endParaRPr lang="ru-RU"/>
        </a:p>
      </dgm:t>
    </dgm:pt>
    <dgm:pt modelId="{CFA7E31E-E504-4B63-9436-1EE144688F1F}" type="pres">
      <dgm:prSet presAssocID="{D958F54C-11FE-48FE-9A54-EFE9F4CA6776}" presName="rootConnector" presStyleLbl="node2" presStyleIdx="2" presStyleCnt="3"/>
      <dgm:spPr/>
      <dgm:t>
        <a:bodyPr/>
        <a:lstStyle/>
        <a:p>
          <a:endParaRPr lang="ru-RU"/>
        </a:p>
      </dgm:t>
    </dgm:pt>
    <dgm:pt modelId="{02516663-4984-4C78-B947-7C6A8959B48C}" type="pres">
      <dgm:prSet presAssocID="{D958F54C-11FE-48FE-9A54-EFE9F4CA6776}" presName="hierChild4" presStyleCnt="0"/>
      <dgm:spPr/>
    </dgm:pt>
    <dgm:pt modelId="{804C14A7-F96F-4C76-ACDC-45F002B1139F}" type="pres">
      <dgm:prSet presAssocID="{D958F54C-11FE-48FE-9A54-EFE9F4CA6776}" presName="hierChild5" presStyleCnt="0"/>
      <dgm:spPr/>
    </dgm:pt>
    <dgm:pt modelId="{F25F9109-36EB-47F0-BC9C-B9EA37053450}" type="pres">
      <dgm:prSet presAssocID="{B76A3EB0-87ED-42A3-A3AE-859C1A98BE6B}" presName="hierChild3" presStyleCnt="0"/>
      <dgm:spPr/>
    </dgm:pt>
  </dgm:ptLst>
  <dgm:cxnLst>
    <dgm:cxn modelId="{B2B1AD64-5D1B-4ADF-B53F-708BE526BCE8}" type="presOf" srcId="{5F5BDDC1-3535-4461-93EB-9D6D6E983B22}" destId="{CA480AD4-D378-410E-8871-8691E8725FC9}" srcOrd="0" destOrd="0" presId="urn:microsoft.com/office/officeart/2005/8/layout/orgChart1"/>
    <dgm:cxn modelId="{A1CC6D0A-E708-4BB4-AACF-1D87628E0A13}" type="presOf" srcId="{0B953E8F-5A17-4B2A-9C71-3D3A5FF19BCD}" destId="{8C47B32A-4423-4C05-87F9-4DD537A43D06}" srcOrd="1" destOrd="0" presId="urn:microsoft.com/office/officeart/2005/8/layout/orgChart1"/>
    <dgm:cxn modelId="{B17A191D-F9CF-4619-A9F6-ECE40009C646}" type="presOf" srcId="{F37B36AE-2F96-47AC-8E36-574F5D4CDDF2}" destId="{3BEC6302-80F7-47B3-A2A7-5217CBF040A3}" srcOrd="0" destOrd="0" presId="urn:microsoft.com/office/officeart/2005/8/layout/orgChart1"/>
    <dgm:cxn modelId="{F5ABD30B-6145-4644-B798-E2E8DE563126}" type="presOf" srcId="{D958F54C-11FE-48FE-9A54-EFE9F4CA6776}" destId="{CFA7E31E-E504-4B63-9436-1EE144688F1F}" srcOrd="1" destOrd="0" presId="urn:microsoft.com/office/officeart/2005/8/layout/orgChart1"/>
    <dgm:cxn modelId="{8CC754C1-2B82-4E33-99DB-5DB068B6AF39}" type="presOf" srcId="{2C0E1828-11D5-4B16-BC3B-85B2D769BCBD}" destId="{66E11B6A-675E-4A0D-975B-755E505F07C9}" srcOrd="0" destOrd="0" presId="urn:microsoft.com/office/officeart/2005/8/layout/orgChart1"/>
    <dgm:cxn modelId="{96847566-A543-4D21-9462-30C04839C61D}" srcId="{B76A3EB0-87ED-42A3-A3AE-859C1A98BE6B}" destId="{D958F54C-11FE-48FE-9A54-EFE9F4CA6776}" srcOrd="2" destOrd="0" parTransId="{04468D9D-3FF0-46AA-B864-9FB795D10ACF}" sibTransId="{854FBD6C-C8F1-42E1-91C2-35C0749ED532}"/>
    <dgm:cxn modelId="{5BFFA5AC-54E1-476F-AD01-50CCC853725B}" type="presOf" srcId="{04468D9D-3FF0-46AA-B864-9FB795D10ACF}" destId="{71292147-79D8-4B1A-BAEE-90723719DFCD}" srcOrd="0" destOrd="0" presId="urn:microsoft.com/office/officeart/2005/8/layout/orgChart1"/>
    <dgm:cxn modelId="{FD015C02-AFE5-48CD-B6F3-7D02F6D66545}" type="presOf" srcId="{19FBA630-1B92-473E-B4B1-854A5E6CEB8C}" destId="{2B0A27A6-F17F-4C2C-894C-7235AF417E4B}" srcOrd="0" destOrd="0" presId="urn:microsoft.com/office/officeart/2005/8/layout/orgChart1"/>
    <dgm:cxn modelId="{A09E9ACF-E020-4467-838C-0175471C357F}" type="presOf" srcId="{B76A3EB0-87ED-42A3-A3AE-859C1A98BE6B}" destId="{8C1025C6-6264-4F90-BD4A-27D7A905ADAF}" srcOrd="1" destOrd="0" presId="urn:microsoft.com/office/officeart/2005/8/layout/orgChart1"/>
    <dgm:cxn modelId="{56D2C1B5-6C70-469D-AA69-08FBC01CFA33}" type="presOf" srcId="{D958F54C-11FE-48FE-9A54-EFE9F4CA6776}" destId="{3FE22BA4-7622-430D-89E9-D063CFFDBFEA}" srcOrd="0" destOrd="0" presId="urn:microsoft.com/office/officeart/2005/8/layout/orgChart1"/>
    <dgm:cxn modelId="{D8D40E7B-7E35-47BF-B7E0-9F2FD9016296}" srcId="{5F5BDDC1-3535-4461-93EB-9D6D6E983B22}" destId="{B76A3EB0-87ED-42A3-A3AE-859C1A98BE6B}" srcOrd="0" destOrd="0" parTransId="{2C262C42-8FBB-4018-97F5-95F6FE5151FE}" sibTransId="{B837090F-D910-4737-9809-F3BD2514237C}"/>
    <dgm:cxn modelId="{7A3775C9-526C-4415-8809-00D7122BA9AB}" type="presOf" srcId="{B76A3EB0-87ED-42A3-A3AE-859C1A98BE6B}" destId="{D44EDA3E-A2C9-457D-856F-BCD08DF5AED9}" srcOrd="0" destOrd="0" presId="urn:microsoft.com/office/officeart/2005/8/layout/orgChart1"/>
    <dgm:cxn modelId="{4BB3B677-EB09-4A7D-BD59-52D92DCE516B}" type="presOf" srcId="{2C0E1828-11D5-4B16-BC3B-85B2D769BCBD}" destId="{1312D4AC-E383-4919-98D5-67C7EDEBEE8D}" srcOrd="1" destOrd="0" presId="urn:microsoft.com/office/officeart/2005/8/layout/orgChart1"/>
    <dgm:cxn modelId="{78D82CD1-3E1A-45DA-88E1-D630B4D6D16B}" type="presOf" srcId="{0B953E8F-5A17-4B2A-9C71-3D3A5FF19BCD}" destId="{8B25F9FA-FBD8-4FFE-A404-A2CBB81433D4}" srcOrd="0" destOrd="0" presId="urn:microsoft.com/office/officeart/2005/8/layout/orgChart1"/>
    <dgm:cxn modelId="{708C64CF-8CED-4250-AE5F-62DE03558A18}" srcId="{B76A3EB0-87ED-42A3-A3AE-859C1A98BE6B}" destId="{2C0E1828-11D5-4B16-BC3B-85B2D769BCBD}" srcOrd="0" destOrd="0" parTransId="{19FBA630-1B92-473E-B4B1-854A5E6CEB8C}" sibTransId="{7CE3EA1E-7BDA-46C8-831E-674EC1804D62}"/>
    <dgm:cxn modelId="{726EC8D8-C2EB-4678-9D6F-6921C71BD6E5}" srcId="{B76A3EB0-87ED-42A3-A3AE-859C1A98BE6B}" destId="{0B953E8F-5A17-4B2A-9C71-3D3A5FF19BCD}" srcOrd="1" destOrd="0" parTransId="{F37B36AE-2F96-47AC-8E36-574F5D4CDDF2}" sibTransId="{833B3AA1-0CF4-4DFE-9327-F6AAF109F9A8}"/>
    <dgm:cxn modelId="{AD038376-5663-40AE-A310-50E0EEA56A02}" type="presParOf" srcId="{CA480AD4-D378-410E-8871-8691E8725FC9}" destId="{73126B43-18CC-4730-8565-FDF331A06FA7}" srcOrd="0" destOrd="0" presId="urn:microsoft.com/office/officeart/2005/8/layout/orgChart1"/>
    <dgm:cxn modelId="{3A274B41-F2C0-4330-BF2A-AC496C30BB3D}" type="presParOf" srcId="{73126B43-18CC-4730-8565-FDF331A06FA7}" destId="{23B22F9E-8B01-4CAE-9282-05C480C3B0F3}" srcOrd="0" destOrd="0" presId="urn:microsoft.com/office/officeart/2005/8/layout/orgChart1"/>
    <dgm:cxn modelId="{E665DD97-A472-481C-B825-C2931831F9B9}" type="presParOf" srcId="{23B22F9E-8B01-4CAE-9282-05C480C3B0F3}" destId="{D44EDA3E-A2C9-457D-856F-BCD08DF5AED9}" srcOrd="0" destOrd="0" presId="urn:microsoft.com/office/officeart/2005/8/layout/orgChart1"/>
    <dgm:cxn modelId="{2623009D-76D8-4F9E-B9D1-EC77133E2938}" type="presParOf" srcId="{23B22F9E-8B01-4CAE-9282-05C480C3B0F3}" destId="{8C1025C6-6264-4F90-BD4A-27D7A905ADAF}" srcOrd="1" destOrd="0" presId="urn:microsoft.com/office/officeart/2005/8/layout/orgChart1"/>
    <dgm:cxn modelId="{736D5F9B-BF97-40E8-9501-122A7B2E6B15}" type="presParOf" srcId="{73126B43-18CC-4730-8565-FDF331A06FA7}" destId="{4832BB8D-15A9-4F94-9E87-A7ACD1F44137}" srcOrd="1" destOrd="0" presId="urn:microsoft.com/office/officeart/2005/8/layout/orgChart1"/>
    <dgm:cxn modelId="{DF63F852-D349-436A-875B-661676CE3E72}" type="presParOf" srcId="{4832BB8D-15A9-4F94-9E87-A7ACD1F44137}" destId="{2B0A27A6-F17F-4C2C-894C-7235AF417E4B}" srcOrd="0" destOrd="0" presId="urn:microsoft.com/office/officeart/2005/8/layout/orgChart1"/>
    <dgm:cxn modelId="{F08013F2-4C7D-49B6-BAF0-988A3979FAF2}" type="presParOf" srcId="{4832BB8D-15A9-4F94-9E87-A7ACD1F44137}" destId="{448CBEFE-80A4-4E20-BD26-90258A6CE48E}" srcOrd="1" destOrd="0" presId="urn:microsoft.com/office/officeart/2005/8/layout/orgChart1"/>
    <dgm:cxn modelId="{65A1F17F-4082-45D8-B7B1-9E34ED9F6088}" type="presParOf" srcId="{448CBEFE-80A4-4E20-BD26-90258A6CE48E}" destId="{DC5A34C5-7B1B-459D-B0B3-6E1F8FD2409B}" srcOrd="0" destOrd="0" presId="urn:microsoft.com/office/officeart/2005/8/layout/orgChart1"/>
    <dgm:cxn modelId="{90D8EFA5-846A-4F5F-A330-9B78675FFE82}" type="presParOf" srcId="{DC5A34C5-7B1B-459D-B0B3-6E1F8FD2409B}" destId="{66E11B6A-675E-4A0D-975B-755E505F07C9}" srcOrd="0" destOrd="0" presId="urn:microsoft.com/office/officeart/2005/8/layout/orgChart1"/>
    <dgm:cxn modelId="{C28F7F17-2C31-472F-AD82-16ABEA3F73F5}" type="presParOf" srcId="{DC5A34C5-7B1B-459D-B0B3-6E1F8FD2409B}" destId="{1312D4AC-E383-4919-98D5-67C7EDEBEE8D}" srcOrd="1" destOrd="0" presId="urn:microsoft.com/office/officeart/2005/8/layout/orgChart1"/>
    <dgm:cxn modelId="{2434D72D-76CD-4C15-8C81-540BD178BEB6}" type="presParOf" srcId="{448CBEFE-80A4-4E20-BD26-90258A6CE48E}" destId="{108EB577-1B0D-4846-BAF4-9CE5AF5D1BC1}" srcOrd="1" destOrd="0" presId="urn:microsoft.com/office/officeart/2005/8/layout/orgChart1"/>
    <dgm:cxn modelId="{B1DDC29B-703F-422E-B9B5-80487CBA666A}" type="presParOf" srcId="{448CBEFE-80A4-4E20-BD26-90258A6CE48E}" destId="{EA2867B0-FF1B-4E93-8165-40D42706369A}" srcOrd="2" destOrd="0" presId="urn:microsoft.com/office/officeart/2005/8/layout/orgChart1"/>
    <dgm:cxn modelId="{03C8DDFC-5C02-4BDF-9478-0C36F34A12B7}" type="presParOf" srcId="{4832BB8D-15A9-4F94-9E87-A7ACD1F44137}" destId="{3BEC6302-80F7-47B3-A2A7-5217CBF040A3}" srcOrd="2" destOrd="0" presId="urn:microsoft.com/office/officeart/2005/8/layout/orgChart1"/>
    <dgm:cxn modelId="{630875A4-3B89-4019-A5C2-4FF089EB7A86}" type="presParOf" srcId="{4832BB8D-15A9-4F94-9E87-A7ACD1F44137}" destId="{014A0799-2A6E-409A-9ADE-4632CDC68A22}" srcOrd="3" destOrd="0" presId="urn:microsoft.com/office/officeart/2005/8/layout/orgChart1"/>
    <dgm:cxn modelId="{BDA48B72-EB21-485B-B658-ABE04BD4C9A2}" type="presParOf" srcId="{014A0799-2A6E-409A-9ADE-4632CDC68A22}" destId="{799529BF-1CCC-4556-9681-52DDE254683D}" srcOrd="0" destOrd="0" presId="urn:microsoft.com/office/officeart/2005/8/layout/orgChart1"/>
    <dgm:cxn modelId="{ACD9088C-793B-4347-8C4B-BC1091A2138F}" type="presParOf" srcId="{799529BF-1CCC-4556-9681-52DDE254683D}" destId="{8B25F9FA-FBD8-4FFE-A404-A2CBB81433D4}" srcOrd="0" destOrd="0" presId="urn:microsoft.com/office/officeart/2005/8/layout/orgChart1"/>
    <dgm:cxn modelId="{C63841BE-F44D-4DA2-A9BC-E14104E60AD3}" type="presParOf" srcId="{799529BF-1CCC-4556-9681-52DDE254683D}" destId="{8C47B32A-4423-4C05-87F9-4DD537A43D06}" srcOrd="1" destOrd="0" presId="urn:microsoft.com/office/officeart/2005/8/layout/orgChart1"/>
    <dgm:cxn modelId="{AE2B5B71-5D84-46F8-99C6-7DC25298CD93}" type="presParOf" srcId="{014A0799-2A6E-409A-9ADE-4632CDC68A22}" destId="{FB9AC60F-4361-40D6-AB64-BE559ACE4B09}" srcOrd="1" destOrd="0" presId="urn:microsoft.com/office/officeart/2005/8/layout/orgChart1"/>
    <dgm:cxn modelId="{CA5D9703-BCD0-4122-A124-08F38C7C5F26}" type="presParOf" srcId="{014A0799-2A6E-409A-9ADE-4632CDC68A22}" destId="{3B9F3CF0-0AA8-4696-9F45-FDAE221D77C4}" srcOrd="2" destOrd="0" presId="urn:microsoft.com/office/officeart/2005/8/layout/orgChart1"/>
    <dgm:cxn modelId="{A708E89A-73B2-4641-9F95-D637E7BB56AB}" type="presParOf" srcId="{4832BB8D-15A9-4F94-9E87-A7ACD1F44137}" destId="{71292147-79D8-4B1A-BAEE-90723719DFCD}" srcOrd="4" destOrd="0" presId="urn:microsoft.com/office/officeart/2005/8/layout/orgChart1"/>
    <dgm:cxn modelId="{08E24BE9-573C-42B5-BC64-D36A0C23D904}" type="presParOf" srcId="{4832BB8D-15A9-4F94-9E87-A7ACD1F44137}" destId="{C55AC46C-B2FE-4001-B18C-35BC50DD686D}" srcOrd="5" destOrd="0" presId="urn:microsoft.com/office/officeart/2005/8/layout/orgChart1"/>
    <dgm:cxn modelId="{A0D4AC2E-EFB8-442D-87BE-025580E77320}" type="presParOf" srcId="{C55AC46C-B2FE-4001-B18C-35BC50DD686D}" destId="{72795AEF-A70D-4DA5-8795-61B162948937}" srcOrd="0" destOrd="0" presId="urn:microsoft.com/office/officeart/2005/8/layout/orgChart1"/>
    <dgm:cxn modelId="{7D60BCC1-371E-4C49-B167-46D2D9929281}" type="presParOf" srcId="{72795AEF-A70D-4DA5-8795-61B162948937}" destId="{3FE22BA4-7622-430D-89E9-D063CFFDBFEA}" srcOrd="0" destOrd="0" presId="urn:microsoft.com/office/officeart/2005/8/layout/orgChart1"/>
    <dgm:cxn modelId="{D792C897-053A-470D-97CB-5E7A5B734A44}" type="presParOf" srcId="{72795AEF-A70D-4DA5-8795-61B162948937}" destId="{CFA7E31E-E504-4B63-9436-1EE144688F1F}" srcOrd="1" destOrd="0" presId="urn:microsoft.com/office/officeart/2005/8/layout/orgChart1"/>
    <dgm:cxn modelId="{9E6EF910-98C8-420A-8786-3F0A83F92E97}" type="presParOf" srcId="{C55AC46C-B2FE-4001-B18C-35BC50DD686D}" destId="{02516663-4984-4C78-B947-7C6A8959B48C}" srcOrd="1" destOrd="0" presId="urn:microsoft.com/office/officeart/2005/8/layout/orgChart1"/>
    <dgm:cxn modelId="{97C0BD88-0BBE-414F-8552-369A8EBA1F9A}" type="presParOf" srcId="{C55AC46C-B2FE-4001-B18C-35BC50DD686D}" destId="{804C14A7-F96F-4C76-ACDC-45F002B1139F}" srcOrd="2" destOrd="0" presId="urn:microsoft.com/office/officeart/2005/8/layout/orgChart1"/>
    <dgm:cxn modelId="{EB5CE4D2-1412-41FD-AC4A-3FA58217C8C9}" type="presParOf" srcId="{73126B43-18CC-4730-8565-FDF331A06FA7}" destId="{F25F9109-36EB-47F0-BC9C-B9EA3705345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00D556-D5D8-466F-860C-D7257C7FADF5}" type="doc">
      <dgm:prSet loTypeId="urn:microsoft.com/office/officeart/2005/8/layout/hierarchy2" loCatId="hierarchy" qsTypeId="urn:microsoft.com/office/officeart/2005/8/quickstyle/simple1" qsCatId="simple" csTypeId="urn:microsoft.com/office/officeart/2005/8/colors/accent0_1" csCatId="mainScheme" phldr="1"/>
      <dgm:spPr/>
      <dgm:t>
        <a:bodyPr/>
        <a:lstStyle/>
        <a:p>
          <a:endParaRPr lang="ru-RU"/>
        </a:p>
      </dgm:t>
    </dgm:pt>
    <dgm:pt modelId="{3974712F-15F4-4D5D-AD5A-3E2A95E0F902}">
      <dgm:prSet phldrT="[Текст]" custT="1"/>
      <dgm:spPr/>
      <dgm:t>
        <a:bodyPr/>
        <a:lstStyle/>
        <a:p>
          <a:r>
            <a:rPr lang="ru-RU" sz="1600" cap="all" baseline="0" dirty="0" smtClean="0"/>
            <a:t>Состав рабочей документации по контрольному мероприятию</a:t>
          </a:r>
          <a:endParaRPr lang="ru-RU" sz="1600" cap="all" baseline="0" dirty="0"/>
        </a:p>
      </dgm:t>
    </dgm:pt>
    <dgm:pt modelId="{7136DD40-080D-4025-A582-2A6F75B2451A}" type="parTrans" cxnId="{B454826D-E2AF-4C8B-8D77-EC8B1C6978C1}">
      <dgm:prSet/>
      <dgm:spPr/>
      <dgm:t>
        <a:bodyPr/>
        <a:lstStyle/>
        <a:p>
          <a:endParaRPr lang="ru-RU"/>
        </a:p>
      </dgm:t>
    </dgm:pt>
    <dgm:pt modelId="{1B919891-C44C-4B87-BB67-205130D7415D}" type="sibTrans" cxnId="{B454826D-E2AF-4C8B-8D77-EC8B1C6978C1}">
      <dgm:prSet/>
      <dgm:spPr/>
      <dgm:t>
        <a:bodyPr/>
        <a:lstStyle/>
        <a:p>
          <a:endParaRPr lang="ru-RU"/>
        </a:p>
      </dgm:t>
    </dgm:pt>
    <dgm:pt modelId="{934604BC-EEEF-46F5-A93D-98200205EB79}">
      <dgm:prSet phldrT="[Текст]" custT="1"/>
      <dgm:spPr/>
      <dgm:t>
        <a:bodyPr/>
        <a:lstStyle/>
        <a:p>
          <a:r>
            <a:rPr lang="ru-RU" sz="1600" dirty="0" smtClean="0"/>
            <a:t>- документы о выполнении отдельных процедур контроля с указанием с указанием исполнителей и времени выполнения;</a:t>
          </a:r>
        </a:p>
        <a:p>
          <a:r>
            <a:rPr lang="ru-RU" sz="1600" dirty="0" smtClean="0"/>
            <a:t>- Копии первичных документов, регистров бухгалтерского учета, форм отчетности</a:t>
          </a:r>
          <a:endParaRPr lang="ru-RU" sz="1600" dirty="0"/>
        </a:p>
      </dgm:t>
    </dgm:pt>
    <dgm:pt modelId="{3AB967F7-4C73-4A7C-B7DC-1710CD872D54}" type="parTrans" cxnId="{8FCDB692-C0F6-433D-BE5B-5AD7F235619A}">
      <dgm:prSet/>
      <dgm:spPr/>
      <dgm:t>
        <a:bodyPr/>
        <a:lstStyle/>
        <a:p>
          <a:endParaRPr lang="ru-RU"/>
        </a:p>
      </dgm:t>
    </dgm:pt>
    <dgm:pt modelId="{65CCB162-778C-4375-A9DE-5A92DDA18BA9}" type="sibTrans" cxnId="{8FCDB692-C0F6-433D-BE5B-5AD7F235619A}">
      <dgm:prSet/>
      <dgm:spPr/>
      <dgm:t>
        <a:bodyPr/>
        <a:lstStyle/>
        <a:p>
          <a:endParaRPr lang="ru-RU"/>
        </a:p>
      </dgm:t>
    </dgm:pt>
    <dgm:pt modelId="{A6238C4B-B014-4BB6-B509-0BDC445A1B68}">
      <dgm:prSet phldrT="[Текст]"/>
      <dgm:spPr/>
      <dgm:t>
        <a:bodyPr/>
        <a:lstStyle/>
        <a:p>
          <a:r>
            <a:rPr lang="ru-RU" dirty="0" smtClean="0"/>
            <a:t>Письменные заявления, полученные от должностных лиц и иных работников объекта финансового контроля;</a:t>
          </a:r>
        </a:p>
        <a:p>
          <a:r>
            <a:rPr lang="ru-RU" dirty="0" smtClean="0"/>
            <a:t>- Копии обращений, направленных другим органам финансового контроля, экспертам, третьим лицам, и полученные от них сведения</a:t>
          </a:r>
          <a:endParaRPr lang="ru-RU" dirty="0"/>
        </a:p>
      </dgm:t>
    </dgm:pt>
    <dgm:pt modelId="{31023301-51E1-4F7D-B5C8-390B241C33B4}" type="parTrans" cxnId="{3FEA346C-8677-49ED-AE64-0B4A5B1BC572}">
      <dgm:prSet/>
      <dgm:spPr/>
      <dgm:t>
        <a:bodyPr/>
        <a:lstStyle/>
        <a:p>
          <a:endParaRPr lang="ru-RU"/>
        </a:p>
      </dgm:t>
    </dgm:pt>
    <dgm:pt modelId="{96F2285B-E581-4D24-8363-D8D2CF3A4FFE}" type="sibTrans" cxnId="{3FEA346C-8677-49ED-AE64-0B4A5B1BC572}">
      <dgm:prSet/>
      <dgm:spPr/>
      <dgm:t>
        <a:bodyPr/>
        <a:lstStyle/>
        <a:p>
          <a:endParaRPr lang="ru-RU"/>
        </a:p>
      </dgm:t>
    </dgm:pt>
    <dgm:pt modelId="{B9984460-46EF-4EC2-AB34-761684D1B5BF}" type="pres">
      <dgm:prSet presAssocID="{9000D556-D5D8-466F-860C-D7257C7FADF5}" presName="diagram" presStyleCnt="0">
        <dgm:presLayoutVars>
          <dgm:chPref val="1"/>
          <dgm:dir/>
          <dgm:animOne val="branch"/>
          <dgm:animLvl val="lvl"/>
          <dgm:resizeHandles val="exact"/>
        </dgm:presLayoutVars>
      </dgm:prSet>
      <dgm:spPr/>
      <dgm:t>
        <a:bodyPr/>
        <a:lstStyle/>
        <a:p>
          <a:endParaRPr lang="ru-RU"/>
        </a:p>
      </dgm:t>
    </dgm:pt>
    <dgm:pt modelId="{ACB798CB-AAB6-4B72-A021-21C9621480E7}" type="pres">
      <dgm:prSet presAssocID="{3974712F-15F4-4D5D-AD5A-3E2A95E0F902}" presName="root1" presStyleCnt="0"/>
      <dgm:spPr/>
    </dgm:pt>
    <dgm:pt modelId="{1E45D1C3-08E3-474E-9929-2ABFE0A985E4}" type="pres">
      <dgm:prSet presAssocID="{3974712F-15F4-4D5D-AD5A-3E2A95E0F902}" presName="LevelOneTextNode" presStyleLbl="node0" presStyleIdx="0" presStyleCnt="1">
        <dgm:presLayoutVars>
          <dgm:chPref val="3"/>
        </dgm:presLayoutVars>
      </dgm:prSet>
      <dgm:spPr/>
      <dgm:t>
        <a:bodyPr/>
        <a:lstStyle/>
        <a:p>
          <a:endParaRPr lang="ru-RU"/>
        </a:p>
      </dgm:t>
    </dgm:pt>
    <dgm:pt modelId="{793B8F92-07B6-4ED4-A25C-66785C417D3E}" type="pres">
      <dgm:prSet presAssocID="{3974712F-15F4-4D5D-AD5A-3E2A95E0F902}" presName="level2hierChild" presStyleCnt="0"/>
      <dgm:spPr/>
    </dgm:pt>
    <dgm:pt modelId="{BC8BC6FD-DAC9-4E79-ABB5-7F7C14A9BBEB}" type="pres">
      <dgm:prSet presAssocID="{3AB967F7-4C73-4A7C-B7DC-1710CD872D54}" presName="conn2-1" presStyleLbl="parChTrans1D2" presStyleIdx="0" presStyleCnt="2"/>
      <dgm:spPr/>
      <dgm:t>
        <a:bodyPr/>
        <a:lstStyle/>
        <a:p>
          <a:endParaRPr lang="ru-RU"/>
        </a:p>
      </dgm:t>
    </dgm:pt>
    <dgm:pt modelId="{0A402341-8658-47B7-825A-BEE10A540FA0}" type="pres">
      <dgm:prSet presAssocID="{3AB967F7-4C73-4A7C-B7DC-1710CD872D54}" presName="connTx" presStyleLbl="parChTrans1D2" presStyleIdx="0" presStyleCnt="2"/>
      <dgm:spPr/>
      <dgm:t>
        <a:bodyPr/>
        <a:lstStyle/>
        <a:p>
          <a:endParaRPr lang="ru-RU"/>
        </a:p>
      </dgm:t>
    </dgm:pt>
    <dgm:pt modelId="{55FC8AD3-0A46-4B15-80B2-6CCC95E40D9E}" type="pres">
      <dgm:prSet presAssocID="{934604BC-EEEF-46F5-A93D-98200205EB79}" presName="root2" presStyleCnt="0"/>
      <dgm:spPr/>
    </dgm:pt>
    <dgm:pt modelId="{F262BA17-455A-43BD-A87D-870748765967}" type="pres">
      <dgm:prSet presAssocID="{934604BC-EEEF-46F5-A93D-98200205EB79}" presName="LevelTwoTextNode" presStyleLbl="node2" presStyleIdx="0" presStyleCnt="2" custScaleX="194212" custScaleY="103469" custLinFactNeighborX="-14874" custLinFactNeighborY="-16684">
        <dgm:presLayoutVars>
          <dgm:chPref val="3"/>
        </dgm:presLayoutVars>
      </dgm:prSet>
      <dgm:spPr/>
      <dgm:t>
        <a:bodyPr/>
        <a:lstStyle/>
        <a:p>
          <a:endParaRPr lang="ru-RU"/>
        </a:p>
      </dgm:t>
    </dgm:pt>
    <dgm:pt modelId="{DAA84796-C47A-48B5-9CD3-38BBAF685F99}" type="pres">
      <dgm:prSet presAssocID="{934604BC-EEEF-46F5-A93D-98200205EB79}" presName="level3hierChild" presStyleCnt="0"/>
      <dgm:spPr/>
    </dgm:pt>
    <dgm:pt modelId="{EBD625BC-B2A5-43AC-97BF-05CA42A3658B}" type="pres">
      <dgm:prSet presAssocID="{31023301-51E1-4F7D-B5C8-390B241C33B4}" presName="conn2-1" presStyleLbl="parChTrans1D2" presStyleIdx="1" presStyleCnt="2"/>
      <dgm:spPr/>
      <dgm:t>
        <a:bodyPr/>
        <a:lstStyle/>
        <a:p>
          <a:endParaRPr lang="ru-RU"/>
        </a:p>
      </dgm:t>
    </dgm:pt>
    <dgm:pt modelId="{55624BD5-C0E5-4B52-AD1D-8EA51129FB24}" type="pres">
      <dgm:prSet presAssocID="{31023301-51E1-4F7D-B5C8-390B241C33B4}" presName="connTx" presStyleLbl="parChTrans1D2" presStyleIdx="1" presStyleCnt="2"/>
      <dgm:spPr/>
      <dgm:t>
        <a:bodyPr/>
        <a:lstStyle/>
        <a:p>
          <a:endParaRPr lang="ru-RU"/>
        </a:p>
      </dgm:t>
    </dgm:pt>
    <dgm:pt modelId="{BCD81ACD-1FBB-40D0-A48A-E11F221E606E}" type="pres">
      <dgm:prSet presAssocID="{A6238C4B-B014-4BB6-B509-0BDC445A1B68}" presName="root2" presStyleCnt="0"/>
      <dgm:spPr/>
    </dgm:pt>
    <dgm:pt modelId="{F9020AFD-562B-4729-8DFE-1C855A4B2F02}" type="pres">
      <dgm:prSet presAssocID="{A6238C4B-B014-4BB6-B509-0BDC445A1B68}" presName="LevelTwoTextNode" presStyleLbl="node2" presStyleIdx="1" presStyleCnt="2" custScaleX="187972" custScaleY="118601" custLinFactNeighborX="-9300" custLinFactNeighborY="-20536">
        <dgm:presLayoutVars>
          <dgm:chPref val="3"/>
        </dgm:presLayoutVars>
      </dgm:prSet>
      <dgm:spPr/>
      <dgm:t>
        <a:bodyPr/>
        <a:lstStyle/>
        <a:p>
          <a:endParaRPr lang="ru-RU"/>
        </a:p>
      </dgm:t>
    </dgm:pt>
    <dgm:pt modelId="{EF97C70A-6B4C-40BC-BBBE-32F623C00710}" type="pres">
      <dgm:prSet presAssocID="{A6238C4B-B014-4BB6-B509-0BDC445A1B68}" presName="level3hierChild" presStyleCnt="0"/>
      <dgm:spPr/>
    </dgm:pt>
  </dgm:ptLst>
  <dgm:cxnLst>
    <dgm:cxn modelId="{6D743BBB-5DCF-4377-879C-568D8EFA26C1}" type="presOf" srcId="{3974712F-15F4-4D5D-AD5A-3E2A95E0F902}" destId="{1E45D1C3-08E3-474E-9929-2ABFE0A985E4}" srcOrd="0" destOrd="0" presId="urn:microsoft.com/office/officeart/2005/8/layout/hierarchy2"/>
    <dgm:cxn modelId="{3FEA346C-8677-49ED-AE64-0B4A5B1BC572}" srcId="{3974712F-15F4-4D5D-AD5A-3E2A95E0F902}" destId="{A6238C4B-B014-4BB6-B509-0BDC445A1B68}" srcOrd="1" destOrd="0" parTransId="{31023301-51E1-4F7D-B5C8-390B241C33B4}" sibTransId="{96F2285B-E581-4D24-8363-D8D2CF3A4FFE}"/>
    <dgm:cxn modelId="{5B49C03B-D304-4FDF-810C-AC04C5921BC0}" type="presOf" srcId="{A6238C4B-B014-4BB6-B509-0BDC445A1B68}" destId="{F9020AFD-562B-4729-8DFE-1C855A4B2F02}" srcOrd="0" destOrd="0" presId="urn:microsoft.com/office/officeart/2005/8/layout/hierarchy2"/>
    <dgm:cxn modelId="{8FCDB692-C0F6-433D-BE5B-5AD7F235619A}" srcId="{3974712F-15F4-4D5D-AD5A-3E2A95E0F902}" destId="{934604BC-EEEF-46F5-A93D-98200205EB79}" srcOrd="0" destOrd="0" parTransId="{3AB967F7-4C73-4A7C-B7DC-1710CD872D54}" sibTransId="{65CCB162-778C-4375-A9DE-5A92DDA18BA9}"/>
    <dgm:cxn modelId="{F3E63C00-4D72-42E3-8265-0BC2F8F9B76E}" type="presOf" srcId="{3AB967F7-4C73-4A7C-B7DC-1710CD872D54}" destId="{BC8BC6FD-DAC9-4E79-ABB5-7F7C14A9BBEB}" srcOrd="0" destOrd="0" presId="urn:microsoft.com/office/officeart/2005/8/layout/hierarchy2"/>
    <dgm:cxn modelId="{CA4FCBDC-4BA9-4DBB-9E67-F57807EE795F}" type="presOf" srcId="{9000D556-D5D8-466F-860C-D7257C7FADF5}" destId="{B9984460-46EF-4EC2-AB34-761684D1B5BF}" srcOrd="0" destOrd="0" presId="urn:microsoft.com/office/officeart/2005/8/layout/hierarchy2"/>
    <dgm:cxn modelId="{C04044E9-9605-4627-B542-F3644EBA6D3C}" type="presOf" srcId="{934604BC-EEEF-46F5-A93D-98200205EB79}" destId="{F262BA17-455A-43BD-A87D-870748765967}" srcOrd="0" destOrd="0" presId="urn:microsoft.com/office/officeart/2005/8/layout/hierarchy2"/>
    <dgm:cxn modelId="{A2C5ED66-6DA2-4352-A2D4-1839F9D9C377}" type="presOf" srcId="{31023301-51E1-4F7D-B5C8-390B241C33B4}" destId="{EBD625BC-B2A5-43AC-97BF-05CA42A3658B}" srcOrd="0" destOrd="0" presId="urn:microsoft.com/office/officeart/2005/8/layout/hierarchy2"/>
    <dgm:cxn modelId="{A8AECE0D-14B9-4142-B1B8-0228EDE8D4FA}" type="presOf" srcId="{31023301-51E1-4F7D-B5C8-390B241C33B4}" destId="{55624BD5-C0E5-4B52-AD1D-8EA51129FB24}" srcOrd="1" destOrd="0" presId="urn:microsoft.com/office/officeart/2005/8/layout/hierarchy2"/>
    <dgm:cxn modelId="{95A69E65-C9B4-4858-B521-71C3591C5B9F}" type="presOf" srcId="{3AB967F7-4C73-4A7C-B7DC-1710CD872D54}" destId="{0A402341-8658-47B7-825A-BEE10A540FA0}" srcOrd="1" destOrd="0" presId="urn:microsoft.com/office/officeart/2005/8/layout/hierarchy2"/>
    <dgm:cxn modelId="{B454826D-E2AF-4C8B-8D77-EC8B1C6978C1}" srcId="{9000D556-D5D8-466F-860C-D7257C7FADF5}" destId="{3974712F-15F4-4D5D-AD5A-3E2A95E0F902}" srcOrd="0" destOrd="0" parTransId="{7136DD40-080D-4025-A582-2A6F75B2451A}" sibTransId="{1B919891-C44C-4B87-BB67-205130D7415D}"/>
    <dgm:cxn modelId="{847FF806-97B9-45B8-B223-7189C46F5342}" type="presParOf" srcId="{B9984460-46EF-4EC2-AB34-761684D1B5BF}" destId="{ACB798CB-AAB6-4B72-A021-21C9621480E7}" srcOrd="0" destOrd="0" presId="urn:microsoft.com/office/officeart/2005/8/layout/hierarchy2"/>
    <dgm:cxn modelId="{6D3CB287-710E-4C2D-9E4B-E8502EC991D3}" type="presParOf" srcId="{ACB798CB-AAB6-4B72-A021-21C9621480E7}" destId="{1E45D1C3-08E3-474E-9929-2ABFE0A985E4}" srcOrd="0" destOrd="0" presId="urn:microsoft.com/office/officeart/2005/8/layout/hierarchy2"/>
    <dgm:cxn modelId="{A372B192-51F1-4380-9749-DE565F0E3D80}" type="presParOf" srcId="{ACB798CB-AAB6-4B72-A021-21C9621480E7}" destId="{793B8F92-07B6-4ED4-A25C-66785C417D3E}" srcOrd="1" destOrd="0" presId="urn:microsoft.com/office/officeart/2005/8/layout/hierarchy2"/>
    <dgm:cxn modelId="{FE6445FD-0F94-4AD6-98BD-0C15554EEEE8}" type="presParOf" srcId="{793B8F92-07B6-4ED4-A25C-66785C417D3E}" destId="{BC8BC6FD-DAC9-4E79-ABB5-7F7C14A9BBEB}" srcOrd="0" destOrd="0" presId="urn:microsoft.com/office/officeart/2005/8/layout/hierarchy2"/>
    <dgm:cxn modelId="{692AB2BC-E274-4DA9-B0CE-A36B5316C0CA}" type="presParOf" srcId="{BC8BC6FD-DAC9-4E79-ABB5-7F7C14A9BBEB}" destId="{0A402341-8658-47B7-825A-BEE10A540FA0}" srcOrd="0" destOrd="0" presId="urn:microsoft.com/office/officeart/2005/8/layout/hierarchy2"/>
    <dgm:cxn modelId="{859EA852-9213-4B39-80EA-FEAE55B07DEC}" type="presParOf" srcId="{793B8F92-07B6-4ED4-A25C-66785C417D3E}" destId="{55FC8AD3-0A46-4B15-80B2-6CCC95E40D9E}" srcOrd="1" destOrd="0" presId="urn:microsoft.com/office/officeart/2005/8/layout/hierarchy2"/>
    <dgm:cxn modelId="{6EEAC6DB-1C8C-4502-BA98-53450035E6A6}" type="presParOf" srcId="{55FC8AD3-0A46-4B15-80B2-6CCC95E40D9E}" destId="{F262BA17-455A-43BD-A87D-870748765967}" srcOrd="0" destOrd="0" presId="urn:microsoft.com/office/officeart/2005/8/layout/hierarchy2"/>
    <dgm:cxn modelId="{37103588-9627-441E-B0AA-A32166FD1EB4}" type="presParOf" srcId="{55FC8AD3-0A46-4B15-80B2-6CCC95E40D9E}" destId="{DAA84796-C47A-48B5-9CD3-38BBAF685F99}" srcOrd="1" destOrd="0" presId="urn:microsoft.com/office/officeart/2005/8/layout/hierarchy2"/>
    <dgm:cxn modelId="{20CB9BC1-13A2-4776-8F22-11755E6E49A1}" type="presParOf" srcId="{793B8F92-07B6-4ED4-A25C-66785C417D3E}" destId="{EBD625BC-B2A5-43AC-97BF-05CA42A3658B}" srcOrd="2" destOrd="0" presId="urn:microsoft.com/office/officeart/2005/8/layout/hierarchy2"/>
    <dgm:cxn modelId="{4597756C-4F0A-47F0-9A00-50CCE675FA0C}" type="presParOf" srcId="{EBD625BC-B2A5-43AC-97BF-05CA42A3658B}" destId="{55624BD5-C0E5-4B52-AD1D-8EA51129FB24}" srcOrd="0" destOrd="0" presId="urn:microsoft.com/office/officeart/2005/8/layout/hierarchy2"/>
    <dgm:cxn modelId="{E3A37C79-2043-425D-AC9F-49ADFE70B7B9}" type="presParOf" srcId="{793B8F92-07B6-4ED4-A25C-66785C417D3E}" destId="{BCD81ACD-1FBB-40D0-A48A-E11F221E606E}" srcOrd="3" destOrd="0" presId="urn:microsoft.com/office/officeart/2005/8/layout/hierarchy2"/>
    <dgm:cxn modelId="{B6E6402F-DAF5-44F5-8544-29528918B2FA}" type="presParOf" srcId="{BCD81ACD-1FBB-40D0-A48A-E11F221E606E}" destId="{F9020AFD-562B-4729-8DFE-1C855A4B2F02}" srcOrd="0" destOrd="0" presId="urn:microsoft.com/office/officeart/2005/8/layout/hierarchy2"/>
    <dgm:cxn modelId="{C8CE07DF-139D-47E2-B08E-063A57864761}" type="presParOf" srcId="{BCD81ACD-1FBB-40D0-A48A-E11F221E606E}" destId="{EF97C70A-6B4C-40BC-BBBE-32F623C00710}"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B578ABC-40FB-4668-AE4B-8C0B0A2AE5C7}" type="doc">
      <dgm:prSet loTypeId="urn:microsoft.com/office/officeart/2005/8/layout/hierarchy1" loCatId="hierarchy" qsTypeId="urn:microsoft.com/office/officeart/2005/8/quickstyle/simple1" qsCatId="simple" csTypeId="urn:microsoft.com/office/officeart/2005/8/colors/accent3_1" csCatId="accent3" phldr="1"/>
      <dgm:spPr/>
      <dgm:t>
        <a:bodyPr/>
        <a:lstStyle/>
        <a:p>
          <a:endParaRPr lang="ru-RU"/>
        </a:p>
      </dgm:t>
    </dgm:pt>
    <dgm:pt modelId="{5265B7FF-E3D4-45CF-B103-602589BE5A06}">
      <dgm:prSet phldrT="[Текст]"/>
      <dgm:spPr>
        <a:ln>
          <a:solidFill>
            <a:schemeClr val="tx1">
              <a:lumMod val="85000"/>
              <a:lumOff val="15000"/>
            </a:schemeClr>
          </a:solidFill>
        </a:ln>
      </dgm:spPr>
      <dgm:t>
        <a:bodyPr/>
        <a:lstStyle/>
        <a:p>
          <a:r>
            <a:rPr lang="ru-RU" dirty="0" smtClean="0"/>
            <a:t>Акты ревизии</a:t>
          </a:r>
          <a:endParaRPr lang="ru-RU" dirty="0"/>
        </a:p>
      </dgm:t>
    </dgm:pt>
    <dgm:pt modelId="{79843763-9125-4EFA-A3F4-9FCCD0D92E9A}" type="parTrans" cxnId="{9A9B3976-B6B1-4801-8AF6-0D85F04D7D31}">
      <dgm:prSet/>
      <dgm:spPr/>
      <dgm:t>
        <a:bodyPr/>
        <a:lstStyle/>
        <a:p>
          <a:endParaRPr lang="ru-RU"/>
        </a:p>
      </dgm:t>
    </dgm:pt>
    <dgm:pt modelId="{2E7465FA-99E0-4D4D-A3BE-6D824690CB89}" type="sibTrans" cxnId="{9A9B3976-B6B1-4801-8AF6-0D85F04D7D31}">
      <dgm:prSet/>
      <dgm:spPr/>
      <dgm:t>
        <a:bodyPr/>
        <a:lstStyle/>
        <a:p>
          <a:endParaRPr lang="ru-RU"/>
        </a:p>
      </dgm:t>
    </dgm:pt>
    <dgm:pt modelId="{77AFDA7C-AFFF-4D9A-AE99-215AF2E3C742}">
      <dgm:prSet phldrT="[Текст]"/>
      <dgm:spPr>
        <a:ln>
          <a:solidFill>
            <a:schemeClr val="tx1">
              <a:lumMod val="85000"/>
              <a:lumOff val="15000"/>
            </a:schemeClr>
          </a:solidFill>
        </a:ln>
      </dgm:spPr>
      <dgm:t>
        <a:bodyPr/>
        <a:lstStyle/>
        <a:p>
          <a:r>
            <a:rPr lang="ru-RU" dirty="0" smtClean="0"/>
            <a:t>промежуточные</a:t>
          </a:r>
          <a:endParaRPr lang="ru-RU" dirty="0"/>
        </a:p>
      </dgm:t>
    </dgm:pt>
    <dgm:pt modelId="{93ABA5B7-0B87-44E2-AAE4-BDB874794EE5}" type="parTrans" cxnId="{F99C0873-CC5D-4A47-88FA-38E2F3E99362}">
      <dgm:prSet/>
      <dgm:spPr>
        <a:ln>
          <a:solidFill>
            <a:schemeClr val="tx1">
              <a:lumMod val="95000"/>
              <a:lumOff val="5000"/>
            </a:schemeClr>
          </a:solidFill>
        </a:ln>
      </dgm:spPr>
      <dgm:t>
        <a:bodyPr/>
        <a:lstStyle/>
        <a:p>
          <a:endParaRPr lang="ru-RU"/>
        </a:p>
      </dgm:t>
    </dgm:pt>
    <dgm:pt modelId="{15E9CA37-E1C3-46E2-8F1C-476472CA9091}" type="sibTrans" cxnId="{F99C0873-CC5D-4A47-88FA-38E2F3E99362}">
      <dgm:prSet/>
      <dgm:spPr/>
      <dgm:t>
        <a:bodyPr/>
        <a:lstStyle/>
        <a:p>
          <a:endParaRPr lang="ru-RU"/>
        </a:p>
      </dgm:t>
    </dgm:pt>
    <dgm:pt modelId="{F4975DC4-E20E-4D08-ACE1-3C1FE082B607}">
      <dgm:prSet phldrT="[Текст]"/>
      <dgm:spPr>
        <a:ln>
          <a:solidFill>
            <a:schemeClr val="tx1">
              <a:lumMod val="95000"/>
              <a:lumOff val="5000"/>
            </a:schemeClr>
          </a:solidFill>
        </a:ln>
      </dgm:spPr>
      <dgm:t>
        <a:bodyPr/>
        <a:lstStyle/>
        <a:p>
          <a:r>
            <a:rPr lang="ru-RU" dirty="0" smtClean="0"/>
            <a:t>разовые</a:t>
          </a:r>
          <a:endParaRPr lang="ru-RU" dirty="0"/>
        </a:p>
      </dgm:t>
    </dgm:pt>
    <dgm:pt modelId="{A439526B-FBCB-4E7F-A035-61F39E5F50EC}" type="parTrans" cxnId="{88F45FEB-C34D-4A3B-8378-489A5EE7C0C9}">
      <dgm:prSet/>
      <dgm:spPr>
        <a:ln>
          <a:solidFill>
            <a:schemeClr val="tx1">
              <a:lumMod val="85000"/>
              <a:lumOff val="15000"/>
            </a:schemeClr>
          </a:solidFill>
        </a:ln>
      </dgm:spPr>
      <dgm:t>
        <a:bodyPr/>
        <a:lstStyle/>
        <a:p>
          <a:endParaRPr lang="ru-RU"/>
        </a:p>
      </dgm:t>
    </dgm:pt>
    <dgm:pt modelId="{4C13898B-61A3-4639-AD91-7CBDE7D44D1C}" type="sibTrans" cxnId="{88F45FEB-C34D-4A3B-8378-489A5EE7C0C9}">
      <dgm:prSet/>
      <dgm:spPr/>
      <dgm:t>
        <a:bodyPr/>
        <a:lstStyle/>
        <a:p>
          <a:endParaRPr lang="ru-RU"/>
        </a:p>
      </dgm:t>
    </dgm:pt>
    <dgm:pt modelId="{77844AD1-5732-4D89-94AD-DA9FED7F8AF4}">
      <dgm:prSet/>
      <dgm:spPr>
        <a:ln>
          <a:solidFill>
            <a:schemeClr val="tx1">
              <a:lumMod val="95000"/>
              <a:lumOff val="5000"/>
            </a:schemeClr>
          </a:solidFill>
        </a:ln>
      </dgm:spPr>
      <dgm:t>
        <a:bodyPr/>
        <a:lstStyle/>
        <a:p>
          <a:r>
            <a:rPr lang="ru-RU" dirty="0" smtClean="0"/>
            <a:t>комплексные</a:t>
          </a:r>
          <a:endParaRPr lang="ru-RU" dirty="0"/>
        </a:p>
      </dgm:t>
    </dgm:pt>
    <dgm:pt modelId="{74044AD8-FFB3-42F1-BA22-9EFA8AD53DDE}" type="parTrans" cxnId="{3928C9E4-0A40-460C-AF95-4FDA929472D7}">
      <dgm:prSet/>
      <dgm:spPr>
        <a:ln>
          <a:solidFill>
            <a:schemeClr val="tx1">
              <a:lumMod val="95000"/>
              <a:lumOff val="5000"/>
            </a:schemeClr>
          </a:solidFill>
        </a:ln>
      </dgm:spPr>
      <dgm:t>
        <a:bodyPr/>
        <a:lstStyle/>
        <a:p>
          <a:endParaRPr lang="ru-RU"/>
        </a:p>
      </dgm:t>
    </dgm:pt>
    <dgm:pt modelId="{DCFC51DD-D12C-4A9B-AC34-5A8FE53D5496}" type="sibTrans" cxnId="{3928C9E4-0A40-460C-AF95-4FDA929472D7}">
      <dgm:prSet/>
      <dgm:spPr/>
      <dgm:t>
        <a:bodyPr/>
        <a:lstStyle/>
        <a:p>
          <a:endParaRPr lang="ru-RU"/>
        </a:p>
      </dgm:t>
    </dgm:pt>
    <dgm:pt modelId="{25F87723-424E-47A4-B540-D7D1C214BA36}" type="pres">
      <dgm:prSet presAssocID="{AB578ABC-40FB-4668-AE4B-8C0B0A2AE5C7}" presName="hierChild1" presStyleCnt="0">
        <dgm:presLayoutVars>
          <dgm:chPref val="1"/>
          <dgm:dir/>
          <dgm:animOne val="branch"/>
          <dgm:animLvl val="lvl"/>
          <dgm:resizeHandles/>
        </dgm:presLayoutVars>
      </dgm:prSet>
      <dgm:spPr/>
      <dgm:t>
        <a:bodyPr/>
        <a:lstStyle/>
        <a:p>
          <a:endParaRPr lang="ru-RU"/>
        </a:p>
      </dgm:t>
    </dgm:pt>
    <dgm:pt modelId="{CECC3B55-6DA6-4572-9C40-EC501A6FFB3C}" type="pres">
      <dgm:prSet presAssocID="{5265B7FF-E3D4-45CF-B103-602589BE5A06}" presName="hierRoot1" presStyleCnt="0"/>
      <dgm:spPr/>
    </dgm:pt>
    <dgm:pt modelId="{172333B4-010A-4258-B94D-DB31507FF52D}" type="pres">
      <dgm:prSet presAssocID="{5265B7FF-E3D4-45CF-B103-602589BE5A06}" presName="composite" presStyleCnt="0"/>
      <dgm:spPr/>
    </dgm:pt>
    <dgm:pt modelId="{73BCEC74-572E-44BA-9EF5-D748B6928C2C}" type="pres">
      <dgm:prSet presAssocID="{5265B7FF-E3D4-45CF-B103-602589BE5A06}" presName="background" presStyleLbl="node0" presStyleIdx="0" presStyleCnt="1"/>
      <dgm:spPr/>
    </dgm:pt>
    <dgm:pt modelId="{9E05EF7E-32D2-45D2-8758-7D25EB22F8DF}" type="pres">
      <dgm:prSet presAssocID="{5265B7FF-E3D4-45CF-B103-602589BE5A06}" presName="text" presStyleLbl="fgAcc0" presStyleIdx="0" presStyleCnt="1">
        <dgm:presLayoutVars>
          <dgm:chPref val="3"/>
        </dgm:presLayoutVars>
      </dgm:prSet>
      <dgm:spPr/>
      <dgm:t>
        <a:bodyPr/>
        <a:lstStyle/>
        <a:p>
          <a:endParaRPr lang="ru-RU"/>
        </a:p>
      </dgm:t>
    </dgm:pt>
    <dgm:pt modelId="{C2CCC090-C538-499A-B874-A72A499C9E2E}" type="pres">
      <dgm:prSet presAssocID="{5265B7FF-E3D4-45CF-B103-602589BE5A06}" presName="hierChild2" presStyleCnt="0"/>
      <dgm:spPr/>
    </dgm:pt>
    <dgm:pt modelId="{A18D76C3-863B-4FEC-9CEB-CB9A2EBDBB82}" type="pres">
      <dgm:prSet presAssocID="{93ABA5B7-0B87-44E2-AAE4-BDB874794EE5}" presName="Name10" presStyleLbl="parChTrans1D2" presStyleIdx="0" presStyleCnt="3"/>
      <dgm:spPr/>
      <dgm:t>
        <a:bodyPr/>
        <a:lstStyle/>
        <a:p>
          <a:endParaRPr lang="ru-RU"/>
        </a:p>
      </dgm:t>
    </dgm:pt>
    <dgm:pt modelId="{5A8FB74A-82D9-4D2A-BB2D-8C59A0596EDE}" type="pres">
      <dgm:prSet presAssocID="{77AFDA7C-AFFF-4D9A-AE99-215AF2E3C742}" presName="hierRoot2" presStyleCnt="0"/>
      <dgm:spPr/>
    </dgm:pt>
    <dgm:pt modelId="{8307B2A4-F8FD-496F-BEE0-EB939290CA71}" type="pres">
      <dgm:prSet presAssocID="{77AFDA7C-AFFF-4D9A-AE99-215AF2E3C742}" presName="composite2" presStyleCnt="0"/>
      <dgm:spPr/>
    </dgm:pt>
    <dgm:pt modelId="{069AEBCC-FCAC-40A8-9E58-C6B19F2ED0A8}" type="pres">
      <dgm:prSet presAssocID="{77AFDA7C-AFFF-4D9A-AE99-215AF2E3C742}" presName="background2" presStyleLbl="node2" presStyleIdx="0" presStyleCnt="3"/>
      <dgm:spPr/>
    </dgm:pt>
    <dgm:pt modelId="{BCE92B09-21C2-4C22-9819-D15441DB897B}" type="pres">
      <dgm:prSet presAssocID="{77AFDA7C-AFFF-4D9A-AE99-215AF2E3C742}" presName="text2" presStyleLbl="fgAcc2" presStyleIdx="0" presStyleCnt="3" custLinFactNeighborX="-1" custLinFactNeighborY="2434">
        <dgm:presLayoutVars>
          <dgm:chPref val="3"/>
        </dgm:presLayoutVars>
      </dgm:prSet>
      <dgm:spPr/>
      <dgm:t>
        <a:bodyPr/>
        <a:lstStyle/>
        <a:p>
          <a:endParaRPr lang="ru-RU"/>
        </a:p>
      </dgm:t>
    </dgm:pt>
    <dgm:pt modelId="{5FF44FDD-EEA3-49AA-9E44-7FAB1E497E75}" type="pres">
      <dgm:prSet presAssocID="{77AFDA7C-AFFF-4D9A-AE99-215AF2E3C742}" presName="hierChild3" presStyleCnt="0"/>
      <dgm:spPr/>
    </dgm:pt>
    <dgm:pt modelId="{3D66C6FF-154D-427D-AEC0-71F693D56407}" type="pres">
      <dgm:prSet presAssocID="{A439526B-FBCB-4E7F-A035-61F39E5F50EC}" presName="Name10" presStyleLbl="parChTrans1D2" presStyleIdx="1" presStyleCnt="3"/>
      <dgm:spPr/>
      <dgm:t>
        <a:bodyPr/>
        <a:lstStyle/>
        <a:p>
          <a:endParaRPr lang="ru-RU"/>
        </a:p>
      </dgm:t>
    </dgm:pt>
    <dgm:pt modelId="{1323ADDE-16B7-496A-BADE-02ABE844965C}" type="pres">
      <dgm:prSet presAssocID="{F4975DC4-E20E-4D08-ACE1-3C1FE082B607}" presName="hierRoot2" presStyleCnt="0"/>
      <dgm:spPr/>
    </dgm:pt>
    <dgm:pt modelId="{B51FECBC-8F76-46ED-ADFD-E0EF8843F450}" type="pres">
      <dgm:prSet presAssocID="{F4975DC4-E20E-4D08-ACE1-3C1FE082B607}" presName="composite2" presStyleCnt="0"/>
      <dgm:spPr/>
    </dgm:pt>
    <dgm:pt modelId="{24982A7D-0309-4230-8305-4BC3F92ABEF5}" type="pres">
      <dgm:prSet presAssocID="{F4975DC4-E20E-4D08-ACE1-3C1FE082B607}" presName="background2" presStyleLbl="node2" presStyleIdx="1" presStyleCnt="3"/>
      <dgm:spPr/>
    </dgm:pt>
    <dgm:pt modelId="{E694464F-F679-48DD-972F-5A04487BB5F2}" type="pres">
      <dgm:prSet presAssocID="{F4975DC4-E20E-4D08-ACE1-3C1FE082B607}" presName="text2" presStyleLbl="fgAcc2" presStyleIdx="1" presStyleCnt="3" custLinFactNeighborX="-4939" custLinFactNeighborY="976">
        <dgm:presLayoutVars>
          <dgm:chPref val="3"/>
        </dgm:presLayoutVars>
      </dgm:prSet>
      <dgm:spPr/>
      <dgm:t>
        <a:bodyPr/>
        <a:lstStyle/>
        <a:p>
          <a:endParaRPr lang="ru-RU"/>
        </a:p>
      </dgm:t>
    </dgm:pt>
    <dgm:pt modelId="{A546CB65-C569-4649-AF29-A1DB56CF688A}" type="pres">
      <dgm:prSet presAssocID="{F4975DC4-E20E-4D08-ACE1-3C1FE082B607}" presName="hierChild3" presStyleCnt="0"/>
      <dgm:spPr/>
    </dgm:pt>
    <dgm:pt modelId="{450CC395-7C9D-441B-8273-6ACAA2D619CE}" type="pres">
      <dgm:prSet presAssocID="{74044AD8-FFB3-42F1-BA22-9EFA8AD53DDE}" presName="Name10" presStyleLbl="parChTrans1D2" presStyleIdx="2" presStyleCnt="3"/>
      <dgm:spPr/>
      <dgm:t>
        <a:bodyPr/>
        <a:lstStyle/>
        <a:p>
          <a:endParaRPr lang="ru-RU"/>
        </a:p>
      </dgm:t>
    </dgm:pt>
    <dgm:pt modelId="{34D99A4C-6E73-426E-AE0E-D789EB902B97}" type="pres">
      <dgm:prSet presAssocID="{77844AD1-5732-4D89-94AD-DA9FED7F8AF4}" presName="hierRoot2" presStyleCnt="0"/>
      <dgm:spPr/>
    </dgm:pt>
    <dgm:pt modelId="{1DA8B354-9981-424D-A26E-8A15E4506FBA}" type="pres">
      <dgm:prSet presAssocID="{77844AD1-5732-4D89-94AD-DA9FED7F8AF4}" presName="composite2" presStyleCnt="0"/>
      <dgm:spPr/>
    </dgm:pt>
    <dgm:pt modelId="{2422F367-B481-455A-8201-2F1A8CD3F3C0}" type="pres">
      <dgm:prSet presAssocID="{77844AD1-5732-4D89-94AD-DA9FED7F8AF4}" presName="background2" presStyleLbl="node2" presStyleIdx="2" presStyleCnt="3"/>
      <dgm:spPr/>
    </dgm:pt>
    <dgm:pt modelId="{31B7E0BB-4180-4F48-AD4C-ADC64773B93A}" type="pres">
      <dgm:prSet presAssocID="{77844AD1-5732-4D89-94AD-DA9FED7F8AF4}" presName="text2" presStyleLbl="fgAcc2" presStyleIdx="2" presStyleCnt="3">
        <dgm:presLayoutVars>
          <dgm:chPref val="3"/>
        </dgm:presLayoutVars>
      </dgm:prSet>
      <dgm:spPr/>
      <dgm:t>
        <a:bodyPr/>
        <a:lstStyle/>
        <a:p>
          <a:endParaRPr lang="ru-RU"/>
        </a:p>
      </dgm:t>
    </dgm:pt>
    <dgm:pt modelId="{A3E5B0AC-963F-4FF6-8B6F-552B2E5E54A2}" type="pres">
      <dgm:prSet presAssocID="{77844AD1-5732-4D89-94AD-DA9FED7F8AF4}" presName="hierChild3" presStyleCnt="0"/>
      <dgm:spPr/>
    </dgm:pt>
  </dgm:ptLst>
  <dgm:cxnLst>
    <dgm:cxn modelId="{3928C9E4-0A40-460C-AF95-4FDA929472D7}" srcId="{5265B7FF-E3D4-45CF-B103-602589BE5A06}" destId="{77844AD1-5732-4D89-94AD-DA9FED7F8AF4}" srcOrd="2" destOrd="0" parTransId="{74044AD8-FFB3-42F1-BA22-9EFA8AD53DDE}" sibTransId="{DCFC51DD-D12C-4A9B-AC34-5A8FE53D5496}"/>
    <dgm:cxn modelId="{88F45FEB-C34D-4A3B-8378-489A5EE7C0C9}" srcId="{5265B7FF-E3D4-45CF-B103-602589BE5A06}" destId="{F4975DC4-E20E-4D08-ACE1-3C1FE082B607}" srcOrd="1" destOrd="0" parTransId="{A439526B-FBCB-4E7F-A035-61F39E5F50EC}" sibTransId="{4C13898B-61A3-4639-AD91-7CBDE7D44D1C}"/>
    <dgm:cxn modelId="{F99C0873-CC5D-4A47-88FA-38E2F3E99362}" srcId="{5265B7FF-E3D4-45CF-B103-602589BE5A06}" destId="{77AFDA7C-AFFF-4D9A-AE99-215AF2E3C742}" srcOrd="0" destOrd="0" parTransId="{93ABA5B7-0B87-44E2-AAE4-BDB874794EE5}" sibTransId="{15E9CA37-E1C3-46E2-8F1C-476472CA9091}"/>
    <dgm:cxn modelId="{B447CB25-CAB9-40A8-8E6D-212C7A3C0161}" type="presOf" srcId="{AB578ABC-40FB-4668-AE4B-8C0B0A2AE5C7}" destId="{25F87723-424E-47A4-B540-D7D1C214BA36}" srcOrd="0" destOrd="0" presId="urn:microsoft.com/office/officeart/2005/8/layout/hierarchy1"/>
    <dgm:cxn modelId="{69A2D3FE-3E92-4291-B18B-46E541AFC318}" type="presOf" srcId="{93ABA5B7-0B87-44E2-AAE4-BDB874794EE5}" destId="{A18D76C3-863B-4FEC-9CEB-CB9A2EBDBB82}" srcOrd="0" destOrd="0" presId="urn:microsoft.com/office/officeart/2005/8/layout/hierarchy1"/>
    <dgm:cxn modelId="{8FCED253-A9C5-485A-816C-C9A51A654E41}" type="presOf" srcId="{77844AD1-5732-4D89-94AD-DA9FED7F8AF4}" destId="{31B7E0BB-4180-4F48-AD4C-ADC64773B93A}" srcOrd="0" destOrd="0" presId="urn:microsoft.com/office/officeart/2005/8/layout/hierarchy1"/>
    <dgm:cxn modelId="{A9C47CA0-8969-4A74-B4FC-34BFF3F1F955}" type="presOf" srcId="{77AFDA7C-AFFF-4D9A-AE99-215AF2E3C742}" destId="{BCE92B09-21C2-4C22-9819-D15441DB897B}" srcOrd="0" destOrd="0" presId="urn:microsoft.com/office/officeart/2005/8/layout/hierarchy1"/>
    <dgm:cxn modelId="{ADA3C4D4-42C5-4F4B-8FEB-877486EF51A1}" type="presOf" srcId="{A439526B-FBCB-4E7F-A035-61F39E5F50EC}" destId="{3D66C6FF-154D-427D-AEC0-71F693D56407}" srcOrd="0" destOrd="0" presId="urn:microsoft.com/office/officeart/2005/8/layout/hierarchy1"/>
    <dgm:cxn modelId="{2B96E2BD-816E-496B-B93A-A571110287E2}" type="presOf" srcId="{5265B7FF-E3D4-45CF-B103-602589BE5A06}" destId="{9E05EF7E-32D2-45D2-8758-7D25EB22F8DF}" srcOrd="0" destOrd="0" presId="urn:microsoft.com/office/officeart/2005/8/layout/hierarchy1"/>
    <dgm:cxn modelId="{7EE13A83-4005-40DC-AF7E-D75446AE655B}" type="presOf" srcId="{74044AD8-FFB3-42F1-BA22-9EFA8AD53DDE}" destId="{450CC395-7C9D-441B-8273-6ACAA2D619CE}" srcOrd="0" destOrd="0" presId="urn:microsoft.com/office/officeart/2005/8/layout/hierarchy1"/>
    <dgm:cxn modelId="{9138ABEF-F92A-44C4-B5FD-56B3E77A1D95}" type="presOf" srcId="{F4975DC4-E20E-4D08-ACE1-3C1FE082B607}" destId="{E694464F-F679-48DD-972F-5A04487BB5F2}" srcOrd="0" destOrd="0" presId="urn:microsoft.com/office/officeart/2005/8/layout/hierarchy1"/>
    <dgm:cxn modelId="{9A9B3976-B6B1-4801-8AF6-0D85F04D7D31}" srcId="{AB578ABC-40FB-4668-AE4B-8C0B0A2AE5C7}" destId="{5265B7FF-E3D4-45CF-B103-602589BE5A06}" srcOrd="0" destOrd="0" parTransId="{79843763-9125-4EFA-A3F4-9FCCD0D92E9A}" sibTransId="{2E7465FA-99E0-4D4D-A3BE-6D824690CB89}"/>
    <dgm:cxn modelId="{4C100366-1985-4DA9-AAAE-CBCD440F5DB7}" type="presParOf" srcId="{25F87723-424E-47A4-B540-D7D1C214BA36}" destId="{CECC3B55-6DA6-4572-9C40-EC501A6FFB3C}" srcOrd="0" destOrd="0" presId="urn:microsoft.com/office/officeart/2005/8/layout/hierarchy1"/>
    <dgm:cxn modelId="{B583EF0D-C68F-4786-82F9-863D6A288BF7}" type="presParOf" srcId="{CECC3B55-6DA6-4572-9C40-EC501A6FFB3C}" destId="{172333B4-010A-4258-B94D-DB31507FF52D}" srcOrd="0" destOrd="0" presId="urn:microsoft.com/office/officeart/2005/8/layout/hierarchy1"/>
    <dgm:cxn modelId="{95992BDB-3FD4-40E3-A17A-0A0F0C3EA1F3}" type="presParOf" srcId="{172333B4-010A-4258-B94D-DB31507FF52D}" destId="{73BCEC74-572E-44BA-9EF5-D748B6928C2C}" srcOrd="0" destOrd="0" presId="urn:microsoft.com/office/officeart/2005/8/layout/hierarchy1"/>
    <dgm:cxn modelId="{9A76DAC4-B17C-4820-854F-4A15575C3804}" type="presParOf" srcId="{172333B4-010A-4258-B94D-DB31507FF52D}" destId="{9E05EF7E-32D2-45D2-8758-7D25EB22F8DF}" srcOrd="1" destOrd="0" presId="urn:microsoft.com/office/officeart/2005/8/layout/hierarchy1"/>
    <dgm:cxn modelId="{D1192F1F-2986-47D4-9522-AD81EA410CC7}" type="presParOf" srcId="{CECC3B55-6DA6-4572-9C40-EC501A6FFB3C}" destId="{C2CCC090-C538-499A-B874-A72A499C9E2E}" srcOrd="1" destOrd="0" presId="urn:microsoft.com/office/officeart/2005/8/layout/hierarchy1"/>
    <dgm:cxn modelId="{E7450C92-3205-4D18-BB17-83EBF36CEC47}" type="presParOf" srcId="{C2CCC090-C538-499A-B874-A72A499C9E2E}" destId="{A18D76C3-863B-4FEC-9CEB-CB9A2EBDBB82}" srcOrd="0" destOrd="0" presId="urn:microsoft.com/office/officeart/2005/8/layout/hierarchy1"/>
    <dgm:cxn modelId="{7CA2D6C0-7170-4022-A558-F52D8462C595}" type="presParOf" srcId="{C2CCC090-C538-499A-B874-A72A499C9E2E}" destId="{5A8FB74A-82D9-4D2A-BB2D-8C59A0596EDE}" srcOrd="1" destOrd="0" presId="urn:microsoft.com/office/officeart/2005/8/layout/hierarchy1"/>
    <dgm:cxn modelId="{8D8BB20E-4785-47BC-997B-237620DE133B}" type="presParOf" srcId="{5A8FB74A-82D9-4D2A-BB2D-8C59A0596EDE}" destId="{8307B2A4-F8FD-496F-BEE0-EB939290CA71}" srcOrd="0" destOrd="0" presId="urn:microsoft.com/office/officeart/2005/8/layout/hierarchy1"/>
    <dgm:cxn modelId="{9484041C-16CF-41CD-A757-F2D1736D33FD}" type="presParOf" srcId="{8307B2A4-F8FD-496F-BEE0-EB939290CA71}" destId="{069AEBCC-FCAC-40A8-9E58-C6B19F2ED0A8}" srcOrd="0" destOrd="0" presId="urn:microsoft.com/office/officeart/2005/8/layout/hierarchy1"/>
    <dgm:cxn modelId="{C6D95D5B-CD85-44CA-89E1-C22E5249EABD}" type="presParOf" srcId="{8307B2A4-F8FD-496F-BEE0-EB939290CA71}" destId="{BCE92B09-21C2-4C22-9819-D15441DB897B}" srcOrd="1" destOrd="0" presId="urn:microsoft.com/office/officeart/2005/8/layout/hierarchy1"/>
    <dgm:cxn modelId="{BB0D84C5-2C05-40B7-B07D-9957C28977D8}" type="presParOf" srcId="{5A8FB74A-82D9-4D2A-BB2D-8C59A0596EDE}" destId="{5FF44FDD-EEA3-49AA-9E44-7FAB1E497E75}" srcOrd="1" destOrd="0" presId="urn:microsoft.com/office/officeart/2005/8/layout/hierarchy1"/>
    <dgm:cxn modelId="{815237F6-A271-4888-8E07-2137AEC16093}" type="presParOf" srcId="{C2CCC090-C538-499A-B874-A72A499C9E2E}" destId="{3D66C6FF-154D-427D-AEC0-71F693D56407}" srcOrd="2" destOrd="0" presId="urn:microsoft.com/office/officeart/2005/8/layout/hierarchy1"/>
    <dgm:cxn modelId="{70F4DC29-CD64-44E2-9273-690F6157ED08}" type="presParOf" srcId="{C2CCC090-C538-499A-B874-A72A499C9E2E}" destId="{1323ADDE-16B7-496A-BADE-02ABE844965C}" srcOrd="3" destOrd="0" presId="urn:microsoft.com/office/officeart/2005/8/layout/hierarchy1"/>
    <dgm:cxn modelId="{5C4F9E1A-859E-4DFC-82D1-2D1D3BDFE6F3}" type="presParOf" srcId="{1323ADDE-16B7-496A-BADE-02ABE844965C}" destId="{B51FECBC-8F76-46ED-ADFD-E0EF8843F450}" srcOrd="0" destOrd="0" presId="urn:microsoft.com/office/officeart/2005/8/layout/hierarchy1"/>
    <dgm:cxn modelId="{2B290525-9946-4992-A2D3-3089E71C3469}" type="presParOf" srcId="{B51FECBC-8F76-46ED-ADFD-E0EF8843F450}" destId="{24982A7D-0309-4230-8305-4BC3F92ABEF5}" srcOrd="0" destOrd="0" presId="urn:microsoft.com/office/officeart/2005/8/layout/hierarchy1"/>
    <dgm:cxn modelId="{FADFA6D5-3F15-4558-B4C1-ABB6114D955F}" type="presParOf" srcId="{B51FECBC-8F76-46ED-ADFD-E0EF8843F450}" destId="{E694464F-F679-48DD-972F-5A04487BB5F2}" srcOrd="1" destOrd="0" presId="urn:microsoft.com/office/officeart/2005/8/layout/hierarchy1"/>
    <dgm:cxn modelId="{BEDCF61E-942F-4556-9A85-6530E1F2DC14}" type="presParOf" srcId="{1323ADDE-16B7-496A-BADE-02ABE844965C}" destId="{A546CB65-C569-4649-AF29-A1DB56CF688A}" srcOrd="1" destOrd="0" presId="urn:microsoft.com/office/officeart/2005/8/layout/hierarchy1"/>
    <dgm:cxn modelId="{62C65214-4607-48AC-A260-1D1544787A89}" type="presParOf" srcId="{C2CCC090-C538-499A-B874-A72A499C9E2E}" destId="{450CC395-7C9D-441B-8273-6ACAA2D619CE}" srcOrd="4" destOrd="0" presId="urn:microsoft.com/office/officeart/2005/8/layout/hierarchy1"/>
    <dgm:cxn modelId="{27EF08E1-FCAE-40A4-A53E-DC1D902D0315}" type="presParOf" srcId="{C2CCC090-C538-499A-B874-A72A499C9E2E}" destId="{34D99A4C-6E73-426E-AE0E-D789EB902B97}" srcOrd="5" destOrd="0" presId="urn:microsoft.com/office/officeart/2005/8/layout/hierarchy1"/>
    <dgm:cxn modelId="{2338C314-02F9-4AD7-AC37-FCB337584721}" type="presParOf" srcId="{34D99A4C-6E73-426E-AE0E-D789EB902B97}" destId="{1DA8B354-9981-424D-A26E-8A15E4506FBA}" srcOrd="0" destOrd="0" presId="urn:microsoft.com/office/officeart/2005/8/layout/hierarchy1"/>
    <dgm:cxn modelId="{36109698-28A7-4E88-93F1-B54DFF3CFC01}" type="presParOf" srcId="{1DA8B354-9981-424D-A26E-8A15E4506FBA}" destId="{2422F367-B481-455A-8201-2F1A8CD3F3C0}" srcOrd="0" destOrd="0" presId="urn:microsoft.com/office/officeart/2005/8/layout/hierarchy1"/>
    <dgm:cxn modelId="{594B7619-8F32-4D45-989B-F41919569D65}" type="presParOf" srcId="{1DA8B354-9981-424D-A26E-8A15E4506FBA}" destId="{31B7E0BB-4180-4F48-AD4C-ADC64773B93A}" srcOrd="1" destOrd="0" presId="urn:microsoft.com/office/officeart/2005/8/layout/hierarchy1"/>
    <dgm:cxn modelId="{AC87EFDD-19BB-4763-AC3C-F39C217B025F}" type="presParOf" srcId="{34D99A4C-6E73-426E-AE0E-D789EB902B97}" destId="{A3E5B0AC-963F-4FF6-8B6F-552B2E5E54A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2BE75-F043-4258-8A64-CF4B812A69CF}">
      <dsp:nvSpPr>
        <dsp:cNvPr id="0" name=""/>
        <dsp:cNvSpPr/>
      </dsp:nvSpPr>
      <dsp:spPr>
        <a:xfrm>
          <a:off x="0" y="4991638"/>
          <a:ext cx="7933506" cy="649643"/>
        </a:xfrm>
        <a:prstGeom prst="rect">
          <a:avLst/>
        </a:prstGeom>
        <a:gradFill rotWithShape="0">
          <a:gsLst>
            <a:gs pos="0">
              <a:schemeClr val="accent4">
                <a:hueOff val="0"/>
                <a:satOff val="0"/>
                <a:lumOff val="0"/>
                <a:alphaOff val="0"/>
                <a:tint val="50000"/>
                <a:shade val="86000"/>
                <a:satMod val="140000"/>
              </a:schemeClr>
            </a:gs>
            <a:gs pos="45000">
              <a:schemeClr val="accent4">
                <a:hueOff val="0"/>
                <a:satOff val="0"/>
                <a:lumOff val="0"/>
                <a:alphaOff val="0"/>
                <a:tint val="48000"/>
                <a:satMod val="150000"/>
              </a:schemeClr>
            </a:gs>
            <a:gs pos="100000">
              <a:schemeClr val="accent4">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ru-RU" sz="2000" kern="1200" dirty="0" smtClean="0"/>
            <a:t>6. Контроль за выполнением решений, принятых по материалам ревизии</a:t>
          </a:r>
          <a:endParaRPr lang="ru-RU" sz="2000" kern="1200" dirty="0"/>
        </a:p>
      </dsp:txBody>
      <dsp:txXfrm>
        <a:off x="0" y="4991638"/>
        <a:ext cx="7933506" cy="649643"/>
      </dsp:txXfrm>
    </dsp:sp>
    <dsp:sp modelId="{0327BF55-BFBA-4891-919F-B629A4ED8232}">
      <dsp:nvSpPr>
        <dsp:cNvPr id="0" name=""/>
        <dsp:cNvSpPr/>
      </dsp:nvSpPr>
      <dsp:spPr>
        <a:xfrm rot="10800000">
          <a:off x="0" y="3942242"/>
          <a:ext cx="7933506" cy="999151"/>
        </a:xfrm>
        <a:prstGeom prst="upArrowCallout">
          <a:avLst/>
        </a:prstGeom>
        <a:gradFill rotWithShape="0">
          <a:gsLst>
            <a:gs pos="0">
              <a:schemeClr val="accent4">
                <a:hueOff val="43458"/>
                <a:satOff val="-414"/>
                <a:lumOff val="4157"/>
                <a:alphaOff val="0"/>
                <a:tint val="50000"/>
                <a:shade val="86000"/>
                <a:satMod val="140000"/>
              </a:schemeClr>
            </a:gs>
            <a:gs pos="45000">
              <a:schemeClr val="accent4">
                <a:hueOff val="43458"/>
                <a:satOff val="-414"/>
                <a:lumOff val="4157"/>
                <a:alphaOff val="0"/>
                <a:tint val="48000"/>
                <a:satMod val="150000"/>
              </a:schemeClr>
            </a:gs>
            <a:gs pos="100000">
              <a:schemeClr val="accent4">
                <a:hueOff val="43458"/>
                <a:satOff val="-414"/>
                <a:lumOff val="4157"/>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ru-RU" sz="2000" kern="1200" dirty="0" smtClean="0"/>
            <a:t>5. Составление акта ревизии</a:t>
          </a:r>
        </a:p>
      </dsp:txBody>
      <dsp:txXfrm rot="10800000">
        <a:off x="0" y="3942242"/>
        <a:ext cx="7933506" cy="649218"/>
      </dsp:txXfrm>
    </dsp:sp>
    <dsp:sp modelId="{1EB05EB9-FAEA-43B5-9D7F-45C432B23AFB}">
      <dsp:nvSpPr>
        <dsp:cNvPr id="0" name=""/>
        <dsp:cNvSpPr/>
      </dsp:nvSpPr>
      <dsp:spPr>
        <a:xfrm rot="10800000">
          <a:off x="0" y="3075231"/>
          <a:ext cx="7933506" cy="999151"/>
        </a:xfrm>
        <a:prstGeom prst="upArrowCallout">
          <a:avLst/>
        </a:prstGeom>
        <a:gradFill rotWithShape="0">
          <a:gsLst>
            <a:gs pos="0">
              <a:schemeClr val="accent4">
                <a:hueOff val="86915"/>
                <a:satOff val="-828"/>
                <a:lumOff val="8314"/>
                <a:alphaOff val="0"/>
                <a:tint val="50000"/>
                <a:shade val="86000"/>
                <a:satMod val="140000"/>
              </a:schemeClr>
            </a:gs>
            <a:gs pos="45000">
              <a:schemeClr val="accent4">
                <a:hueOff val="86915"/>
                <a:satOff val="-828"/>
                <a:lumOff val="8314"/>
                <a:alphaOff val="0"/>
                <a:tint val="48000"/>
                <a:satMod val="150000"/>
              </a:schemeClr>
            </a:gs>
            <a:gs pos="100000">
              <a:schemeClr val="accent4">
                <a:hueOff val="86915"/>
                <a:satOff val="-828"/>
                <a:lumOff val="8314"/>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2000" kern="1200" dirty="0" smtClean="0"/>
            <a:t>4. Систематизация и подготовка материалов ревизии</a:t>
          </a:r>
        </a:p>
        <a:p>
          <a:pPr lvl="0" algn="ctr" defTabSz="444500">
            <a:lnSpc>
              <a:spcPct val="90000"/>
            </a:lnSpc>
            <a:spcBef>
              <a:spcPct val="0"/>
            </a:spcBef>
            <a:spcAft>
              <a:spcPct val="35000"/>
            </a:spcAft>
          </a:pPr>
          <a:endParaRPr lang="ru-RU" sz="2000" kern="1200" dirty="0" smtClean="0"/>
        </a:p>
      </dsp:txBody>
      <dsp:txXfrm rot="10800000">
        <a:off x="0" y="3075231"/>
        <a:ext cx="7933506" cy="649218"/>
      </dsp:txXfrm>
    </dsp:sp>
    <dsp:sp modelId="{20738D8D-D411-40A2-91B9-24DED3233EF7}">
      <dsp:nvSpPr>
        <dsp:cNvPr id="0" name=""/>
        <dsp:cNvSpPr/>
      </dsp:nvSpPr>
      <dsp:spPr>
        <a:xfrm rot="10800000">
          <a:off x="0" y="2023417"/>
          <a:ext cx="7933506" cy="999151"/>
        </a:xfrm>
        <a:prstGeom prst="upArrowCallout">
          <a:avLst/>
        </a:prstGeom>
        <a:gradFill rotWithShape="0">
          <a:gsLst>
            <a:gs pos="0">
              <a:schemeClr val="accent4">
                <a:hueOff val="130373"/>
                <a:satOff val="-1242"/>
                <a:lumOff val="12470"/>
                <a:alphaOff val="0"/>
                <a:tint val="50000"/>
                <a:shade val="86000"/>
                <a:satMod val="140000"/>
              </a:schemeClr>
            </a:gs>
            <a:gs pos="45000">
              <a:schemeClr val="accent4">
                <a:hueOff val="130373"/>
                <a:satOff val="-1242"/>
                <a:lumOff val="12470"/>
                <a:alphaOff val="0"/>
                <a:tint val="48000"/>
                <a:satMod val="150000"/>
              </a:schemeClr>
            </a:gs>
            <a:gs pos="100000">
              <a:schemeClr val="accent4">
                <a:hueOff val="130373"/>
                <a:satOff val="-1242"/>
                <a:lumOff val="1247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2000" kern="1200" dirty="0" smtClean="0"/>
            <a:t>3. Документальная и фактическая проверка</a:t>
          </a:r>
        </a:p>
        <a:p>
          <a:pPr lvl="0" algn="ctr" defTabSz="488950">
            <a:lnSpc>
              <a:spcPct val="90000"/>
            </a:lnSpc>
            <a:spcBef>
              <a:spcPct val="0"/>
            </a:spcBef>
            <a:spcAft>
              <a:spcPct val="35000"/>
            </a:spcAft>
          </a:pPr>
          <a:endParaRPr lang="ru-RU" sz="1400" kern="1200" dirty="0" smtClean="0"/>
        </a:p>
      </dsp:txBody>
      <dsp:txXfrm rot="10800000">
        <a:off x="0" y="2023417"/>
        <a:ext cx="7933506" cy="649218"/>
      </dsp:txXfrm>
    </dsp:sp>
    <dsp:sp modelId="{95E8AB48-2E87-4364-BB7B-61486952211B}">
      <dsp:nvSpPr>
        <dsp:cNvPr id="0" name=""/>
        <dsp:cNvSpPr/>
      </dsp:nvSpPr>
      <dsp:spPr>
        <a:xfrm rot="10800000">
          <a:off x="0" y="1034010"/>
          <a:ext cx="7933506" cy="999151"/>
        </a:xfrm>
        <a:prstGeom prst="upArrowCallout">
          <a:avLst/>
        </a:prstGeom>
        <a:gradFill rotWithShape="0">
          <a:gsLst>
            <a:gs pos="0">
              <a:schemeClr val="accent4">
                <a:hueOff val="173831"/>
                <a:satOff val="-1656"/>
                <a:lumOff val="16627"/>
                <a:alphaOff val="0"/>
                <a:tint val="50000"/>
                <a:shade val="86000"/>
                <a:satMod val="140000"/>
              </a:schemeClr>
            </a:gs>
            <a:gs pos="45000">
              <a:schemeClr val="accent4">
                <a:hueOff val="173831"/>
                <a:satOff val="-1656"/>
                <a:lumOff val="16627"/>
                <a:alphaOff val="0"/>
                <a:tint val="48000"/>
                <a:satMod val="150000"/>
              </a:schemeClr>
            </a:gs>
            <a:gs pos="100000">
              <a:schemeClr val="accent4">
                <a:hueOff val="173831"/>
                <a:satOff val="-1656"/>
                <a:lumOff val="16627"/>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2000" kern="1200" dirty="0" smtClean="0"/>
            <a:t>2. Организация работы на месте (объекте) ревизии</a:t>
          </a:r>
        </a:p>
        <a:p>
          <a:pPr lvl="0" algn="ctr" defTabSz="889000">
            <a:lnSpc>
              <a:spcPct val="90000"/>
            </a:lnSpc>
            <a:spcBef>
              <a:spcPct val="0"/>
            </a:spcBef>
            <a:spcAft>
              <a:spcPct val="35000"/>
            </a:spcAft>
          </a:pPr>
          <a:endParaRPr lang="ru-RU" sz="1400" kern="1200" dirty="0"/>
        </a:p>
      </dsp:txBody>
      <dsp:txXfrm rot="10800000">
        <a:off x="0" y="1034010"/>
        <a:ext cx="7933506" cy="649218"/>
      </dsp:txXfrm>
    </dsp:sp>
    <dsp:sp modelId="{4793F17E-D5A9-485E-8CD1-EF0B94732F2F}">
      <dsp:nvSpPr>
        <dsp:cNvPr id="0" name=""/>
        <dsp:cNvSpPr/>
      </dsp:nvSpPr>
      <dsp:spPr>
        <a:xfrm rot="10800000">
          <a:off x="0" y="1"/>
          <a:ext cx="7933506" cy="1041475"/>
        </a:xfrm>
        <a:prstGeom prst="upArrowCallout">
          <a:avLst/>
        </a:prstGeom>
        <a:gradFill rotWithShape="0">
          <a:gsLst>
            <a:gs pos="0">
              <a:schemeClr val="accent4">
                <a:hueOff val="217289"/>
                <a:satOff val="-2070"/>
                <a:lumOff val="20784"/>
                <a:alphaOff val="0"/>
                <a:tint val="50000"/>
                <a:shade val="86000"/>
                <a:satMod val="140000"/>
              </a:schemeClr>
            </a:gs>
            <a:gs pos="45000">
              <a:schemeClr val="accent4">
                <a:hueOff val="217289"/>
                <a:satOff val="-2070"/>
                <a:lumOff val="20784"/>
                <a:alphaOff val="0"/>
                <a:tint val="48000"/>
                <a:satMod val="150000"/>
              </a:schemeClr>
            </a:gs>
            <a:gs pos="100000">
              <a:schemeClr val="accent4">
                <a:hueOff val="217289"/>
                <a:satOff val="-2070"/>
                <a:lumOff val="20784"/>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ru-RU" sz="2000" kern="1200" dirty="0" smtClean="0"/>
            <a:t>1. Планирование</a:t>
          </a:r>
          <a:endParaRPr lang="ru-RU" sz="2000" kern="1200" dirty="0"/>
        </a:p>
      </dsp:txBody>
      <dsp:txXfrm rot="-10800000">
        <a:off x="0" y="1"/>
        <a:ext cx="7933506" cy="365557"/>
      </dsp:txXfrm>
    </dsp:sp>
    <dsp:sp modelId="{C5384688-9535-4518-9918-AD33FFEF2544}">
      <dsp:nvSpPr>
        <dsp:cNvPr id="0" name=""/>
        <dsp:cNvSpPr/>
      </dsp:nvSpPr>
      <dsp:spPr>
        <a:xfrm>
          <a:off x="0" y="406148"/>
          <a:ext cx="3966752" cy="234736"/>
        </a:xfrm>
        <a:prstGeom prst="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ru-RU" sz="1800" kern="1200" dirty="0" smtClean="0"/>
            <a:t>Составление плана</a:t>
          </a:r>
          <a:endParaRPr lang="ru-RU" sz="1800" kern="1200" dirty="0"/>
        </a:p>
      </dsp:txBody>
      <dsp:txXfrm>
        <a:off x="0" y="406148"/>
        <a:ext cx="3966752" cy="234736"/>
      </dsp:txXfrm>
    </dsp:sp>
    <dsp:sp modelId="{6F656AEF-41C5-4F6F-9B54-EC1E6CDFC613}">
      <dsp:nvSpPr>
        <dsp:cNvPr id="0" name=""/>
        <dsp:cNvSpPr/>
      </dsp:nvSpPr>
      <dsp:spPr>
        <a:xfrm>
          <a:off x="3966753" y="374144"/>
          <a:ext cx="3966752" cy="298746"/>
        </a:xfrm>
        <a:prstGeom prst="rect">
          <a:avLst/>
        </a:prstGeom>
        <a:solidFill>
          <a:schemeClr val="accent4">
            <a:tint val="40000"/>
            <a:alpha val="90000"/>
            <a:hueOff val="154581"/>
            <a:satOff val="5871"/>
            <a:lumOff val="3861"/>
            <a:alphaOff val="0"/>
          </a:schemeClr>
        </a:solidFill>
        <a:ln w="9525" cap="flat" cmpd="sng" algn="ctr">
          <a:solidFill>
            <a:schemeClr val="accent4">
              <a:tint val="40000"/>
              <a:alpha val="90000"/>
              <a:hueOff val="154581"/>
              <a:satOff val="5871"/>
              <a:lumOff val="386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ru-RU" sz="1800" kern="1200" dirty="0" smtClean="0"/>
            <a:t>Составление программы</a:t>
          </a:r>
          <a:endParaRPr lang="ru-RU" sz="1800" kern="1200" dirty="0"/>
        </a:p>
      </dsp:txBody>
      <dsp:txXfrm>
        <a:off x="3966753" y="374144"/>
        <a:ext cx="3966752" cy="2987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9F166-7117-4A9D-9301-D8DC9597F41D}">
      <dsp:nvSpPr>
        <dsp:cNvPr id="0" name=""/>
        <dsp:cNvSpPr/>
      </dsp:nvSpPr>
      <dsp:spPr>
        <a:xfrm>
          <a:off x="3749675" y="427922"/>
          <a:ext cx="2001805" cy="520020"/>
        </a:xfrm>
        <a:custGeom>
          <a:avLst/>
          <a:gdLst/>
          <a:ahLst/>
          <a:cxnLst/>
          <a:rect l="0" t="0" r="0" b="0"/>
          <a:pathLst>
            <a:path>
              <a:moveTo>
                <a:pt x="0" y="0"/>
              </a:moveTo>
              <a:lnTo>
                <a:pt x="0" y="260010"/>
              </a:lnTo>
              <a:lnTo>
                <a:pt x="2001805" y="260010"/>
              </a:lnTo>
              <a:lnTo>
                <a:pt x="2001805" y="520020"/>
              </a:lnTo>
            </a:path>
          </a:pathLst>
        </a:custGeom>
        <a:noFill/>
        <a:ln w="2642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33D185-25D3-4FF4-894E-CCECCAC1312D}">
      <dsp:nvSpPr>
        <dsp:cNvPr id="0" name=""/>
        <dsp:cNvSpPr/>
      </dsp:nvSpPr>
      <dsp:spPr>
        <a:xfrm>
          <a:off x="1751744" y="427922"/>
          <a:ext cx="1997930" cy="520020"/>
        </a:xfrm>
        <a:custGeom>
          <a:avLst/>
          <a:gdLst/>
          <a:ahLst/>
          <a:cxnLst/>
          <a:rect l="0" t="0" r="0" b="0"/>
          <a:pathLst>
            <a:path>
              <a:moveTo>
                <a:pt x="1997930" y="0"/>
              </a:moveTo>
              <a:lnTo>
                <a:pt x="1997930" y="260010"/>
              </a:lnTo>
              <a:lnTo>
                <a:pt x="0" y="260010"/>
              </a:lnTo>
              <a:lnTo>
                <a:pt x="0" y="520020"/>
              </a:lnTo>
            </a:path>
          </a:pathLst>
        </a:custGeom>
        <a:noFill/>
        <a:ln w="2642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43B796-1A4C-460C-8579-4E3AE3D92CF9}">
      <dsp:nvSpPr>
        <dsp:cNvPr id="0" name=""/>
        <dsp:cNvSpPr/>
      </dsp:nvSpPr>
      <dsp:spPr>
        <a:xfrm>
          <a:off x="2511531" y="1592"/>
          <a:ext cx="2476286" cy="426329"/>
        </a:xfrm>
        <a:prstGeom prst="rect">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ru-RU" sz="2600" kern="1200" dirty="0" smtClean="0">
              <a:solidFill>
                <a:srgbClr val="C00000"/>
              </a:solidFill>
            </a:rPr>
            <a:t>Планы ревизии</a:t>
          </a:r>
          <a:endParaRPr lang="ru-RU" sz="2600" kern="1200" dirty="0">
            <a:solidFill>
              <a:srgbClr val="C00000"/>
            </a:solidFill>
          </a:endParaRPr>
        </a:p>
      </dsp:txBody>
      <dsp:txXfrm>
        <a:off x="2511531" y="1592"/>
        <a:ext cx="2476286" cy="426329"/>
      </dsp:txXfrm>
    </dsp:sp>
    <dsp:sp modelId="{7FF6C06D-1995-4C40-BA1C-2CF23615B324}">
      <dsp:nvSpPr>
        <dsp:cNvPr id="0" name=""/>
        <dsp:cNvSpPr/>
      </dsp:nvSpPr>
      <dsp:spPr>
        <a:xfrm>
          <a:off x="9949" y="947943"/>
          <a:ext cx="3483590" cy="778656"/>
        </a:xfrm>
        <a:prstGeom prst="rect">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ru-RU" sz="2000" kern="1200" dirty="0" smtClean="0"/>
            <a:t>перспективные составляются на несколько лет (3, 5 и более)</a:t>
          </a:r>
          <a:endParaRPr lang="ru-RU" sz="2000" kern="1200" dirty="0"/>
        </a:p>
      </dsp:txBody>
      <dsp:txXfrm>
        <a:off x="9949" y="947943"/>
        <a:ext cx="3483590" cy="778656"/>
      </dsp:txXfrm>
    </dsp:sp>
    <dsp:sp modelId="{62522B2E-18FB-442B-95E1-B21C3E0EC137}">
      <dsp:nvSpPr>
        <dsp:cNvPr id="0" name=""/>
        <dsp:cNvSpPr/>
      </dsp:nvSpPr>
      <dsp:spPr>
        <a:xfrm>
          <a:off x="4013560" y="947943"/>
          <a:ext cx="3475840" cy="778656"/>
        </a:xfrm>
        <a:prstGeom prst="rect">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ru-RU" sz="2000" kern="1200" dirty="0" smtClean="0"/>
            <a:t>текущие — на календарный год с разбивкой по кварталам</a:t>
          </a:r>
          <a:endParaRPr lang="ru-RU" sz="2000" kern="1200" dirty="0"/>
        </a:p>
      </dsp:txBody>
      <dsp:txXfrm>
        <a:off x="4013560" y="947943"/>
        <a:ext cx="3475840" cy="7786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CA34BF-06CD-46B5-9174-D87A66D4CC1D}">
      <dsp:nvSpPr>
        <dsp:cNvPr id="0" name=""/>
        <dsp:cNvSpPr/>
      </dsp:nvSpPr>
      <dsp:spPr>
        <a:xfrm>
          <a:off x="915" y="60030"/>
          <a:ext cx="3332230" cy="1666115"/>
        </a:xfrm>
        <a:prstGeom prst="roundRect">
          <a:avLst>
            <a:gd name="adj" fmla="val 10000"/>
          </a:avLst>
        </a:prstGeom>
        <a:solidFill>
          <a:schemeClr val="lt1">
            <a:hueOff val="0"/>
            <a:satOff val="0"/>
            <a:lumOff val="0"/>
            <a:alphaOff val="0"/>
          </a:schemeClr>
        </a:solidFill>
        <a:ln w="2642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ru-RU" sz="2800" kern="1200" dirty="0" smtClean="0">
              <a:solidFill>
                <a:schemeClr val="tx1"/>
              </a:solidFill>
              <a:effectLst>
                <a:outerShdw blurRad="38100" dist="38100" dir="2700000" algn="tl">
                  <a:srgbClr val="000000">
                    <a:alpha val="43137"/>
                  </a:srgbClr>
                </a:outerShdw>
              </a:effectLst>
            </a:rPr>
            <a:t>Документальная проверка</a:t>
          </a:r>
        </a:p>
      </dsp:txBody>
      <dsp:txXfrm>
        <a:off x="49714" y="108829"/>
        <a:ext cx="3234632" cy="1568517"/>
      </dsp:txXfrm>
    </dsp:sp>
    <dsp:sp modelId="{6EBB464A-AE72-4F0B-A9EC-451E695273D6}">
      <dsp:nvSpPr>
        <dsp:cNvPr id="0" name=""/>
        <dsp:cNvSpPr/>
      </dsp:nvSpPr>
      <dsp:spPr>
        <a:xfrm>
          <a:off x="334138" y="1726145"/>
          <a:ext cx="333223" cy="1903603"/>
        </a:xfrm>
        <a:custGeom>
          <a:avLst/>
          <a:gdLst/>
          <a:ahLst/>
          <a:cxnLst/>
          <a:rect l="0" t="0" r="0" b="0"/>
          <a:pathLst>
            <a:path>
              <a:moveTo>
                <a:pt x="0" y="0"/>
              </a:moveTo>
              <a:lnTo>
                <a:pt x="0" y="1903603"/>
              </a:lnTo>
              <a:lnTo>
                <a:pt x="333223" y="1903603"/>
              </a:lnTo>
            </a:path>
          </a:pathLst>
        </a:custGeom>
        <a:noFill/>
        <a:ln w="2642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5536BA-DFF2-4856-8205-85207092A332}">
      <dsp:nvSpPr>
        <dsp:cNvPr id="0" name=""/>
        <dsp:cNvSpPr/>
      </dsp:nvSpPr>
      <dsp:spPr>
        <a:xfrm>
          <a:off x="667361" y="2142674"/>
          <a:ext cx="2665784" cy="2974149"/>
        </a:xfrm>
        <a:prstGeom prst="roundRect">
          <a:avLst>
            <a:gd name="adj" fmla="val 10000"/>
          </a:avLst>
        </a:prstGeom>
        <a:solidFill>
          <a:schemeClr val="dk2">
            <a:alpha val="90000"/>
            <a:tint val="40000"/>
            <a:hueOff val="0"/>
            <a:satOff val="0"/>
            <a:lumOff val="0"/>
            <a:alphaOff val="0"/>
          </a:schemeClr>
        </a:solidFill>
        <a:ln w="2642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ru-RU" sz="2100" kern="1200" dirty="0" smtClean="0">
              <a:solidFill>
                <a:schemeClr val="tx1"/>
              </a:solidFill>
            </a:rPr>
            <a:t>по финансовым, бухгалтерским, отчетным и иным документам проверяемой организации путем анализа и оценки полученной из них информации</a:t>
          </a:r>
          <a:endParaRPr lang="ru-RU" sz="2100" kern="1200" dirty="0">
            <a:solidFill>
              <a:schemeClr val="tx1"/>
            </a:solidFill>
          </a:endParaRPr>
        </a:p>
      </dsp:txBody>
      <dsp:txXfrm>
        <a:off x="745439" y="2220752"/>
        <a:ext cx="2509628" cy="2817993"/>
      </dsp:txXfrm>
    </dsp:sp>
    <dsp:sp modelId="{EC829B6E-FF7F-4F1A-942A-A199DC2E8241}">
      <dsp:nvSpPr>
        <dsp:cNvPr id="0" name=""/>
        <dsp:cNvSpPr/>
      </dsp:nvSpPr>
      <dsp:spPr>
        <a:xfrm>
          <a:off x="4166203" y="60030"/>
          <a:ext cx="3332230" cy="1666115"/>
        </a:xfrm>
        <a:prstGeom prst="roundRect">
          <a:avLst>
            <a:gd name="adj" fmla="val 10000"/>
          </a:avLst>
        </a:prstGeom>
        <a:solidFill>
          <a:schemeClr val="lt1">
            <a:hueOff val="0"/>
            <a:satOff val="0"/>
            <a:lumOff val="0"/>
            <a:alphaOff val="0"/>
          </a:schemeClr>
        </a:solidFill>
        <a:ln w="2642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ru-RU" sz="2800" kern="1200" dirty="0" smtClean="0">
              <a:solidFill>
                <a:schemeClr val="tx1"/>
              </a:solidFill>
              <a:effectLst>
                <a:outerShdw blurRad="38100" dist="38100" dir="2700000" algn="tl">
                  <a:srgbClr val="000000">
                    <a:alpha val="43137"/>
                  </a:srgbClr>
                </a:outerShdw>
              </a:effectLst>
            </a:rPr>
            <a:t>Контрольные действия по фактическому изучению </a:t>
          </a:r>
        </a:p>
      </dsp:txBody>
      <dsp:txXfrm>
        <a:off x="4215002" y="108829"/>
        <a:ext cx="3234632" cy="1568517"/>
      </dsp:txXfrm>
    </dsp:sp>
    <dsp:sp modelId="{AF6C9248-16BC-49E2-BCE9-43844C973698}">
      <dsp:nvSpPr>
        <dsp:cNvPr id="0" name=""/>
        <dsp:cNvSpPr/>
      </dsp:nvSpPr>
      <dsp:spPr>
        <a:xfrm>
          <a:off x="4499426" y="1726145"/>
          <a:ext cx="333223" cy="1892532"/>
        </a:xfrm>
        <a:custGeom>
          <a:avLst/>
          <a:gdLst/>
          <a:ahLst/>
          <a:cxnLst/>
          <a:rect l="0" t="0" r="0" b="0"/>
          <a:pathLst>
            <a:path>
              <a:moveTo>
                <a:pt x="0" y="0"/>
              </a:moveTo>
              <a:lnTo>
                <a:pt x="0" y="1892532"/>
              </a:lnTo>
              <a:lnTo>
                <a:pt x="333223" y="1892532"/>
              </a:lnTo>
            </a:path>
          </a:pathLst>
        </a:custGeom>
        <a:noFill/>
        <a:ln w="26425"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577B5A-6B7D-4226-92DA-6C42A34208C4}">
      <dsp:nvSpPr>
        <dsp:cNvPr id="0" name=""/>
        <dsp:cNvSpPr/>
      </dsp:nvSpPr>
      <dsp:spPr>
        <a:xfrm>
          <a:off x="4832649" y="2142674"/>
          <a:ext cx="2665784" cy="2952006"/>
        </a:xfrm>
        <a:prstGeom prst="roundRect">
          <a:avLst>
            <a:gd name="adj" fmla="val 10000"/>
          </a:avLst>
        </a:prstGeom>
        <a:solidFill>
          <a:schemeClr val="dk2">
            <a:alpha val="90000"/>
            <a:tint val="40000"/>
            <a:hueOff val="0"/>
            <a:satOff val="0"/>
            <a:lumOff val="0"/>
            <a:alphaOff val="0"/>
          </a:schemeClr>
        </a:solidFill>
        <a:ln w="2642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ru-RU" sz="2100" kern="1200" dirty="0" smtClean="0">
              <a:solidFill>
                <a:schemeClr val="tx1"/>
              </a:solidFill>
            </a:rPr>
            <a:t>путем осмотра, инвентаризации, наблюдения, пересчета, экспертизы, контрольных замеров и т. п. </a:t>
          </a:r>
          <a:endParaRPr lang="ru-RU" sz="2100" kern="1200" dirty="0">
            <a:solidFill>
              <a:schemeClr val="tx1"/>
            </a:solidFill>
          </a:endParaRPr>
        </a:p>
      </dsp:txBody>
      <dsp:txXfrm>
        <a:off x="4910727" y="2220752"/>
        <a:ext cx="2509628" cy="27958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292147-79D8-4B1A-BAEE-90723719DFCD}">
      <dsp:nvSpPr>
        <dsp:cNvPr id="0" name=""/>
        <dsp:cNvSpPr/>
      </dsp:nvSpPr>
      <dsp:spPr>
        <a:xfrm>
          <a:off x="3749674" y="1245951"/>
          <a:ext cx="2652922" cy="460424"/>
        </a:xfrm>
        <a:custGeom>
          <a:avLst/>
          <a:gdLst/>
          <a:ahLst/>
          <a:cxnLst/>
          <a:rect l="0" t="0" r="0" b="0"/>
          <a:pathLst>
            <a:path>
              <a:moveTo>
                <a:pt x="0" y="0"/>
              </a:moveTo>
              <a:lnTo>
                <a:pt x="0" y="230212"/>
              </a:lnTo>
              <a:lnTo>
                <a:pt x="2652922" y="230212"/>
              </a:lnTo>
              <a:lnTo>
                <a:pt x="2652922" y="460424"/>
              </a:lnTo>
            </a:path>
          </a:pathLst>
        </a:custGeom>
        <a:noFill/>
        <a:ln w="2642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6302-80F7-47B3-A2A7-5217CBF040A3}">
      <dsp:nvSpPr>
        <dsp:cNvPr id="0" name=""/>
        <dsp:cNvSpPr/>
      </dsp:nvSpPr>
      <dsp:spPr>
        <a:xfrm>
          <a:off x="3687357" y="1245951"/>
          <a:ext cx="91440" cy="356423"/>
        </a:xfrm>
        <a:custGeom>
          <a:avLst/>
          <a:gdLst/>
          <a:ahLst/>
          <a:cxnLst/>
          <a:rect l="0" t="0" r="0" b="0"/>
          <a:pathLst>
            <a:path>
              <a:moveTo>
                <a:pt x="62317" y="0"/>
              </a:moveTo>
              <a:lnTo>
                <a:pt x="62317" y="126211"/>
              </a:lnTo>
              <a:lnTo>
                <a:pt x="45720" y="126211"/>
              </a:lnTo>
              <a:lnTo>
                <a:pt x="45720" y="356423"/>
              </a:lnTo>
            </a:path>
          </a:pathLst>
        </a:custGeom>
        <a:noFill/>
        <a:ln w="2642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0A27A6-F17F-4C2C-894C-7235AF417E4B}">
      <dsp:nvSpPr>
        <dsp:cNvPr id="0" name=""/>
        <dsp:cNvSpPr/>
      </dsp:nvSpPr>
      <dsp:spPr>
        <a:xfrm>
          <a:off x="1096752" y="1245951"/>
          <a:ext cx="2652922" cy="460424"/>
        </a:xfrm>
        <a:custGeom>
          <a:avLst/>
          <a:gdLst/>
          <a:ahLst/>
          <a:cxnLst/>
          <a:rect l="0" t="0" r="0" b="0"/>
          <a:pathLst>
            <a:path>
              <a:moveTo>
                <a:pt x="2652922" y="0"/>
              </a:moveTo>
              <a:lnTo>
                <a:pt x="2652922" y="230212"/>
              </a:lnTo>
              <a:lnTo>
                <a:pt x="0" y="230212"/>
              </a:lnTo>
              <a:lnTo>
                <a:pt x="0" y="460424"/>
              </a:lnTo>
            </a:path>
          </a:pathLst>
        </a:custGeom>
        <a:noFill/>
        <a:ln w="2642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4EDA3E-A2C9-457D-856F-BCD08DF5AED9}">
      <dsp:nvSpPr>
        <dsp:cNvPr id="0" name=""/>
        <dsp:cNvSpPr/>
      </dsp:nvSpPr>
      <dsp:spPr>
        <a:xfrm>
          <a:off x="2653426" y="149702"/>
          <a:ext cx="2192497" cy="1096248"/>
        </a:xfrm>
        <a:prstGeom prst="rect">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2"/>
              </a:solidFill>
            </a:rPr>
            <a:t>Виды доказательств</a:t>
          </a:r>
          <a:endParaRPr lang="ru-RU" sz="1600" kern="1200" dirty="0">
            <a:solidFill>
              <a:schemeClr val="tx2"/>
            </a:solidFill>
          </a:endParaRPr>
        </a:p>
      </dsp:txBody>
      <dsp:txXfrm>
        <a:off x="2653426" y="149702"/>
        <a:ext cx="2192497" cy="1096248"/>
      </dsp:txXfrm>
    </dsp:sp>
    <dsp:sp modelId="{66E11B6A-675E-4A0D-975B-755E505F07C9}">
      <dsp:nvSpPr>
        <dsp:cNvPr id="0" name=""/>
        <dsp:cNvSpPr/>
      </dsp:nvSpPr>
      <dsp:spPr>
        <a:xfrm>
          <a:off x="503" y="1706376"/>
          <a:ext cx="2192497" cy="1096248"/>
        </a:xfrm>
        <a:prstGeom prst="rect">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Первичные документы, регистры бух. учета, бух отчетность</a:t>
          </a:r>
          <a:endParaRPr lang="ru-RU" sz="1600" kern="1200" dirty="0"/>
        </a:p>
      </dsp:txBody>
      <dsp:txXfrm>
        <a:off x="503" y="1706376"/>
        <a:ext cx="2192497" cy="1096248"/>
      </dsp:txXfrm>
    </dsp:sp>
    <dsp:sp modelId="{8B25F9FA-FBD8-4FFE-A404-A2CBB81433D4}">
      <dsp:nvSpPr>
        <dsp:cNvPr id="0" name=""/>
        <dsp:cNvSpPr/>
      </dsp:nvSpPr>
      <dsp:spPr>
        <a:xfrm>
          <a:off x="2636828" y="1602375"/>
          <a:ext cx="2192497" cy="1096248"/>
        </a:xfrm>
        <a:prstGeom prst="rect">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Заключения экспертов, письменные объяснения должностных лиц</a:t>
          </a:r>
          <a:endParaRPr lang="ru-RU" sz="1600" kern="1200" dirty="0"/>
        </a:p>
      </dsp:txBody>
      <dsp:txXfrm>
        <a:off x="2636828" y="1602375"/>
        <a:ext cx="2192497" cy="1096248"/>
      </dsp:txXfrm>
    </dsp:sp>
    <dsp:sp modelId="{3FE22BA4-7622-430D-89E9-D063CFFDBFEA}">
      <dsp:nvSpPr>
        <dsp:cNvPr id="0" name=""/>
        <dsp:cNvSpPr/>
      </dsp:nvSpPr>
      <dsp:spPr>
        <a:xfrm>
          <a:off x="5306348" y="1706376"/>
          <a:ext cx="2192497" cy="1096248"/>
        </a:xfrm>
        <a:prstGeom prst="rect">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Документы и сведения, полученные из других достоверных источников</a:t>
          </a:r>
          <a:endParaRPr lang="ru-RU" sz="1600" kern="1200" dirty="0"/>
        </a:p>
      </dsp:txBody>
      <dsp:txXfrm>
        <a:off x="5306348" y="1706376"/>
        <a:ext cx="2192497" cy="10962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5D1C3-08E3-474E-9929-2ABFE0A985E4}">
      <dsp:nvSpPr>
        <dsp:cNvPr id="0" name=""/>
        <dsp:cNvSpPr/>
      </dsp:nvSpPr>
      <dsp:spPr>
        <a:xfrm>
          <a:off x="7552" y="1016332"/>
          <a:ext cx="2559407" cy="1279703"/>
        </a:xfrm>
        <a:prstGeom prst="roundRect">
          <a:avLst>
            <a:gd name="adj" fmla="val 10000"/>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cap="all" baseline="0" dirty="0" smtClean="0"/>
            <a:t>Состав рабочей документации по контрольному мероприятию</a:t>
          </a:r>
          <a:endParaRPr lang="ru-RU" sz="1600" kern="1200" cap="all" baseline="0" dirty="0"/>
        </a:p>
      </dsp:txBody>
      <dsp:txXfrm>
        <a:off x="45033" y="1053813"/>
        <a:ext cx="2484445" cy="1204741"/>
      </dsp:txXfrm>
    </dsp:sp>
    <dsp:sp modelId="{BC8BC6FD-DAC9-4E79-ABB5-7F7C14A9BBEB}">
      <dsp:nvSpPr>
        <dsp:cNvPr id="0" name=""/>
        <dsp:cNvSpPr/>
      </dsp:nvSpPr>
      <dsp:spPr>
        <a:xfrm rot="18173858">
          <a:off x="2296498" y="1124345"/>
          <a:ext cx="1183998" cy="69541"/>
        </a:xfrm>
        <a:custGeom>
          <a:avLst/>
          <a:gdLst/>
          <a:ahLst/>
          <a:cxnLst/>
          <a:rect l="0" t="0" r="0" b="0"/>
          <a:pathLst>
            <a:path>
              <a:moveTo>
                <a:pt x="0" y="34770"/>
              </a:moveTo>
              <a:lnTo>
                <a:pt x="1183998" y="34770"/>
              </a:lnTo>
            </a:path>
          </a:pathLst>
        </a:custGeom>
        <a:noFill/>
        <a:ln w="2642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858898" y="1129516"/>
        <a:ext cx="59199" cy="59199"/>
      </dsp:txXfrm>
    </dsp:sp>
    <dsp:sp modelId="{F262BA17-455A-43BD-A87D-870748765967}">
      <dsp:nvSpPr>
        <dsp:cNvPr id="0" name=""/>
        <dsp:cNvSpPr/>
      </dsp:nvSpPr>
      <dsp:spPr>
        <a:xfrm>
          <a:off x="3210036" y="0"/>
          <a:ext cx="4970676" cy="1324096"/>
        </a:xfrm>
        <a:prstGeom prst="roundRect">
          <a:avLst>
            <a:gd name="adj" fmla="val 10000"/>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 документы о выполнении отдельных процедур контроля с указанием с указанием исполнителей и времени выполнения;</a:t>
          </a:r>
        </a:p>
        <a:p>
          <a:pPr lvl="0" algn="ctr" defTabSz="711200">
            <a:lnSpc>
              <a:spcPct val="90000"/>
            </a:lnSpc>
            <a:spcBef>
              <a:spcPct val="0"/>
            </a:spcBef>
            <a:spcAft>
              <a:spcPct val="35000"/>
            </a:spcAft>
          </a:pPr>
          <a:r>
            <a:rPr lang="ru-RU" sz="1600" kern="1200" dirty="0" smtClean="0"/>
            <a:t>- Копии первичных документов, регистров бухгалтерского учета, форм отчетности</a:t>
          </a:r>
          <a:endParaRPr lang="ru-RU" sz="1600" kern="1200" dirty="0"/>
        </a:p>
      </dsp:txBody>
      <dsp:txXfrm>
        <a:off x="3248817" y="38781"/>
        <a:ext cx="4893114" cy="1246534"/>
      </dsp:txXfrm>
    </dsp:sp>
    <dsp:sp modelId="{EBD625BC-B2A5-43AC-97BF-05CA42A3658B}">
      <dsp:nvSpPr>
        <dsp:cNvPr id="0" name=""/>
        <dsp:cNvSpPr/>
      </dsp:nvSpPr>
      <dsp:spPr>
        <a:xfrm rot="1933317">
          <a:off x="2495438" y="1869026"/>
          <a:ext cx="928780" cy="69541"/>
        </a:xfrm>
        <a:custGeom>
          <a:avLst/>
          <a:gdLst/>
          <a:ahLst/>
          <a:cxnLst/>
          <a:rect l="0" t="0" r="0" b="0"/>
          <a:pathLst>
            <a:path>
              <a:moveTo>
                <a:pt x="0" y="34770"/>
              </a:moveTo>
              <a:lnTo>
                <a:pt x="928780" y="34770"/>
              </a:lnTo>
            </a:path>
          </a:pathLst>
        </a:custGeom>
        <a:noFill/>
        <a:ln w="2642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2936609" y="1880577"/>
        <a:ext cx="46439" cy="46439"/>
      </dsp:txXfrm>
    </dsp:sp>
    <dsp:sp modelId="{F9020AFD-562B-4729-8DFE-1C855A4B2F02}">
      <dsp:nvSpPr>
        <dsp:cNvPr id="0" name=""/>
        <dsp:cNvSpPr/>
      </dsp:nvSpPr>
      <dsp:spPr>
        <a:xfrm>
          <a:off x="3352698" y="1392539"/>
          <a:ext cx="4810969" cy="1517741"/>
        </a:xfrm>
        <a:prstGeom prst="roundRect">
          <a:avLst>
            <a:gd name="adj" fmla="val 10000"/>
          </a:avLst>
        </a:prstGeom>
        <a:solidFill>
          <a:schemeClr val="lt1">
            <a:hueOff val="0"/>
            <a:satOff val="0"/>
            <a:lumOff val="0"/>
            <a:alphaOff val="0"/>
          </a:schemeClr>
        </a:solidFill>
        <a:ln w="2642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ru-RU" sz="1500" kern="1200" dirty="0" smtClean="0"/>
            <a:t>Письменные заявления, полученные от должностных лиц и иных работников объекта финансового контроля;</a:t>
          </a:r>
        </a:p>
        <a:p>
          <a:pPr lvl="0" algn="ctr" defTabSz="666750">
            <a:lnSpc>
              <a:spcPct val="90000"/>
            </a:lnSpc>
            <a:spcBef>
              <a:spcPct val="0"/>
            </a:spcBef>
            <a:spcAft>
              <a:spcPct val="35000"/>
            </a:spcAft>
          </a:pPr>
          <a:r>
            <a:rPr lang="ru-RU" sz="1500" kern="1200" dirty="0" smtClean="0"/>
            <a:t>- Копии обращений, направленных другим органам финансового контроля, экспертам, третьим лицам, и полученные от них сведения</a:t>
          </a:r>
          <a:endParaRPr lang="ru-RU" sz="1500" kern="1200" dirty="0"/>
        </a:p>
      </dsp:txBody>
      <dsp:txXfrm>
        <a:off x="3397151" y="1436992"/>
        <a:ext cx="4722063" cy="14288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0CC395-7C9D-441B-8273-6ACAA2D619CE}">
      <dsp:nvSpPr>
        <dsp:cNvPr id="0" name=""/>
        <dsp:cNvSpPr/>
      </dsp:nvSpPr>
      <dsp:spPr>
        <a:xfrm>
          <a:off x="3986212" y="1997134"/>
          <a:ext cx="2828925" cy="673155"/>
        </a:xfrm>
        <a:custGeom>
          <a:avLst/>
          <a:gdLst/>
          <a:ahLst/>
          <a:cxnLst/>
          <a:rect l="0" t="0" r="0" b="0"/>
          <a:pathLst>
            <a:path>
              <a:moveTo>
                <a:pt x="0" y="0"/>
              </a:moveTo>
              <a:lnTo>
                <a:pt x="0" y="458735"/>
              </a:lnTo>
              <a:lnTo>
                <a:pt x="2828925" y="458735"/>
              </a:lnTo>
              <a:lnTo>
                <a:pt x="2828925" y="673155"/>
              </a:lnTo>
            </a:path>
          </a:pathLst>
        </a:custGeom>
        <a:noFill/>
        <a:ln w="26425" cap="flat" cmpd="sng" algn="ctr">
          <a:solidFill>
            <a:schemeClr val="tx1">
              <a:lumMod val="95000"/>
              <a:lumOff val="5000"/>
            </a:schemeClr>
          </a:solidFill>
          <a:prstDash val="solid"/>
        </a:ln>
        <a:effectLst/>
      </dsp:spPr>
      <dsp:style>
        <a:lnRef idx="2">
          <a:scrgbClr r="0" g="0" b="0"/>
        </a:lnRef>
        <a:fillRef idx="0">
          <a:scrgbClr r="0" g="0" b="0"/>
        </a:fillRef>
        <a:effectRef idx="0">
          <a:scrgbClr r="0" g="0" b="0"/>
        </a:effectRef>
        <a:fontRef idx="minor"/>
      </dsp:style>
    </dsp:sp>
    <dsp:sp modelId="{3D66C6FF-154D-427D-AEC0-71F693D56407}">
      <dsp:nvSpPr>
        <dsp:cNvPr id="0" name=""/>
        <dsp:cNvSpPr/>
      </dsp:nvSpPr>
      <dsp:spPr>
        <a:xfrm>
          <a:off x="3871895" y="1997134"/>
          <a:ext cx="114316" cy="687500"/>
        </a:xfrm>
        <a:custGeom>
          <a:avLst/>
          <a:gdLst/>
          <a:ahLst/>
          <a:cxnLst/>
          <a:rect l="0" t="0" r="0" b="0"/>
          <a:pathLst>
            <a:path>
              <a:moveTo>
                <a:pt x="114316" y="0"/>
              </a:moveTo>
              <a:lnTo>
                <a:pt x="114316" y="473080"/>
              </a:lnTo>
              <a:lnTo>
                <a:pt x="0" y="473080"/>
              </a:lnTo>
              <a:lnTo>
                <a:pt x="0" y="687500"/>
              </a:lnTo>
            </a:path>
          </a:pathLst>
        </a:custGeom>
        <a:noFill/>
        <a:ln w="26425" cap="flat" cmpd="sng" algn="ctr">
          <a:solidFill>
            <a:schemeClr val="tx1">
              <a:lumMod val="85000"/>
              <a:lumOff val="15000"/>
            </a:schemeClr>
          </a:solidFill>
          <a:prstDash val="solid"/>
        </a:ln>
        <a:effectLst/>
      </dsp:spPr>
      <dsp:style>
        <a:lnRef idx="2">
          <a:scrgbClr r="0" g="0" b="0"/>
        </a:lnRef>
        <a:fillRef idx="0">
          <a:scrgbClr r="0" g="0" b="0"/>
        </a:fillRef>
        <a:effectRef idx="0">
          <a:scrgbClr r="0" g="0" b="0"/>
        </a:effectRef>
        <a:fontRef idx="minor"/>
      </dsp:style>
    </dsp:sp>
    <dsp:sp modelId="{A18D76C3-863B-4FEC-9CEB-CB9A2EBDBB82}">
      <dsp:nvSpPr>
        <dsp:cNvPr id="0" name=""/>
        <dsp:cNvSpPr/>
      </dsp:nvSpPr>
      <dsp:spPr>
        <a:xfrm>
          <a:off x="1157264" y="1997134"/>
          <a:ext cx="2828948" cy="708929"/>
        </a:xfrm>
        <a:custGeom>
          <a:avLst/>
          <a:gdLst/>
          <a:ahLst/>
          <a:cxnLst/>
          <a:rect l="0" t="0" r="0" b="0"/>
          <a:pathLst>
            <a:path>
              <a:moveTo>
                <a:pt x="2828948" y="0"/>
              </a:moveTo>
              <a:lnTo>
                <a:pt x="2828948" y="494509"/>
              </a:lnTo>
              <a:lnTo>
                <a:pt x="0" y="494509"/>
              </a:lnTo>
              <a:lnTo>
                <a:pt x="0" y="708929"/>
              </a:lnTo>
            </a:path>
          </a:pathLst>
        </a:custGeom>
        <a:noFill/>
        <a:ln w="26425" cap="flat" cmpd="sng" algn="ctr">
          <a:solidFill>
            <a:schemeClr val="tx1">
              <a:lumMod val="95000"/>
              <a:lumOff val="5000"/>
            </a:schemeClr>
          </a:solidFill>
          <a:prstDash val="solid"/>
        </a:ln>
        <a:effectLst/>
      </dsp:spPr>
      <dsp:style>
        <a:lnRef idx="2">
          <a:scrgbClr r="0" g="0" b="0"/>
        </a:lnRef>
        <a:fillRef idx="0">
          <a:scrgbClr r="0" g="0" b="0"/>
        </a:fillRef>
        <a:effectRef idx="0">
          <a:scrgbClr r="0" g="0" b="0"/>
        </a:effectRef>
        <a:fontRef idx="minor"/>
      </dsp:style>
    </dsp:sp>
    <dsp:sp modelId="{73BCEC74-572E-44BA-9EF5-D748B6928C2C}">
      <dsp:nvSpPr>
        <dsp:cNvPr id="0" name=""/>
        <dsp:cNvSpPr/>
      </dsp:nvSpPr>
      <dsp:spPr>
        <a:xfrm>
          <a:off x="2828924" y="527379"/>
          <a:ext cx="2314575" cy="1469755"/>
        </a:xfrm>
        <a:prstGeom prst="roundRect">
          <a:avLst>
            <a:gd name="adj" fmla="val 10000"/>
          </a:avLst>
        </a:prstGeom>
        <a:solidFill>
          <a:schemeClr val="lt1">
            <a:hueOff val="0"/>
            <a:satOff val="0"/>
            <a:lumOff val="0"/>
            <a:alphaOff val="0"/>
          </a:schemeClr>
        </a:solidFill>
        <a:ln w="2642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05EF7E-32D2-45D2-8758-7D25EB22F8DF}">
      <dsp:nvSpPr>
        <dsp:cNvPr id="0" name=""/>
        <dsp:cNvSpPr/>
      </dsp:nvSpPr>
      <dsp:spPr>
        <a:xfrm>
          <a:off x="3086099" y="771695"/>
          <a:ext cx="2314575" cy="1469755"/>
        </a:xfrm>
        <a:prstGeom prst="roundRect">
          <a:avLst>
            <a:gd name="adj" fmla="val 10000"/>
          </a:avLst>
        </a:prstGeom>
        <a:solidFill>
          <a:schemeClr val="accent3">
            <a:alpha val="90000"/>
            <a:tint val="40000"/>
            <a:hueOff val="0"/>
            <a:satOff val="0"/>
            <a:lumOff val="0"/>
            <a:alphaOff val="0"/>
          </a:schemeClr>
        </a:solidFill>
        <a:ln w="26425" cap="flat" cmpd="sng" algn="ctr">
          <a:solidFill>
            <a:schemeClr val="tx1">
              <a:lumMod val="85000"/>
              <a:lumOff val="1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dirty="0" smtClean="0"/>
            <a:t>Акты ревизии</a:t>
          </a:r>
          <a:endParaRPr lang="ru-RU" sz="2100" kern="1200" dirty="0"/>
        </a:p>
      </dsp:txBody>
      <dsp:txXfrm>
        <a:off x="3129147" y="814743"/>
        <a:ext cx="2228479" cy="1383659"/>
      </dsp:txXfrm>
    </dsp:sp>
    <dsp:sp modelId="{069AEBCC-FCAC-40A8-9E58-C6B19F2ED0A8}">
      <dsp:nvSpPr>
        <dsp:cNvPr id="0" name=""/>
        <dsp:cNvSpPr/>
      </dsp:nvSpPr>
      <dsp:spPr>
        <a:xfrm>
          <a:off x="-23" y="2706063"/>
          <a:ext cx="2314575" cy="1469755"/>
        </a:xfrm>
        <a:prstGeom prst="roundRect">
          <a:avLst>
            <a:gd name="adj" fmla="val 10000"/>
          </a:avLst>
        </a:prstGeom>
        <a:solidFill>
          <a:schemeClr val="lt1">
            <a:hueOff val="0"/>
            <a:satOff val="0"/>
            <a:lumOff val="0"/>
            <a:alphaOff val="0"/>
          </a:schemeClr>
        </a:solidFill>
        <a:ln w="2642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92B09-21C2-4C22-9819-D15441DB897B}">
      <dsp:nvSpPr>
        <dsp:cNvPr id="0" name=""/>
        <dsp:cNvSpPr/>
      </dsp:nvSpPr>
      <dsp:spPr>
        <a:xfrm>
          <a:off x="257151" y="2950380"/>
          <a:ext cx="2314575" cy="1469755"/>
        </a:xfrm>
        <a:prstGeom prst="roundRect">
          <a:avLst>
            <a:gd name="adj" fmla="val 10000"/>
          </a:avLst>
        </a:prstGeom>
        <a:solidFill>
          <a:schemeClr val="accent3">
            <a:alpha val="90000"/>
            <a:tint val="40000"/>
            <a:hueOff val="0"/>
            <a:satOff val="0"/>
            <a:lumOff val="0"/>
            <a:alphaOff val="0"/>
          </a:schemeClr>
        </a:solidFill>
        <a:ln w="26425" cap="flat" cmpd="sng" algn="ctr">
          <a:solidFill>
            <a:schemeClr val="tx1">
              <a:lumMod val="85000"/>
              <a:lumOff val="1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dirty="0" smtClean="0"/>
            <a:t>промежуточные</a:t>
          </a:r>
          <a:endParaRPr lang="ru-RU" sz="2100" kern="1200" dirty="0"/>
        </a:p>
      </dsp:txBody>
      <dsp:txXfrm>
        <a:off x="300199" y="2993428"/>
        <a:ext cx="2228479" cy="1383659"/>
      </dsp:txXfrm>
    </dsp:sp>
    <dsp:sp modelId="{24982A7D-0309-4230-8305-4BC3F92ABEF5}">
      <dsp:nvSpPr>
        <dsp:cNvPr id="0" name=""/>
        <dsp:cNvSpPr/>
      </dsp:nvSpPr>
      <dsp:spPr>
        <a:xfrm>
          <a:off x="2714608" y="2684634"/>
          <a:ext cx="2314575" cy="1469755"/>
        </a:xfrm>
        <a:prstGeom prst="roundRect">
          <a:avLst>
            <a:gd name="adj" fmla="val 10000"/>
          </a:avLst>
        </a:prstGeom>
        <a:solidFill>
          <a:schemeClr val="lt1">
            <a:hueOff val="0"/>
            <a:satOff val="0"/>
            <a:lumOff val="0"/>
            <a:alphaOff val="0"/>
          </a:schemeClr>
        </a:solidFill>
        <a:ln w="2642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94464F-F679-48DD-972F-5A04487BB5F2}">
      <dsp:nvSpPr>
        <dsp:cNvPr id="0" name=""/>
        <dsp:cNvSpPr/>
      </dsp:nvSpPr>
      <dsp:spPr>
        <a:xfrm>
          <a:off x="2971783" y="2928951"/>
          <a:ext cx="2314575" cy="1469755"/>
        </a:xfrm>
        <a:prstGeom prst="roundRect">
          <a:avLst>
            <a:gd name="adj" fmla="val 10000"/>
          </a:avLst>
        </a:prstGeom>
        <a:solidFill>
          <a:schemeClr val="accent3">
            <a:alpha val="90000"/>
            <a:tint val="40000"/>
            <a:hueOff val="0"/>
            <a:satOff val="0"/>
            <a:lumOff val="0"/>
            <a:alphaOff val="0"/>
          </a:schemeClr>
        </a:solidFill>
        <a:ln w="26425" cap="flat"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dirty="0" smtClean="0"/>
            <a:t>разовые</a:t>
          </a:r>
          <a:endParaRPr lang="ru-RU" sz="2100" kern="1200" dirty="0"/>
        </a:p>
      </dsp:txBody>
      <dsp:txXfrm>
        <a:off x="3014831" y="2971999"/>
        <a:ext cx="2228479" cy="1383659"/>
      </dsp:txXfrm>
    </dsp:sp>
    <dsp:sp modelId="{2422F367-B481-455A-8201-2F1A8CD3F3C0}">
      <dsp:nvSpPr>
        <dsp:cNvPr id="0" name=""/>
        <dsp:cNvSpPr/>
      </dsp:nvSpPr>
      <dsp:spPr>
        <a:xfrm>
          <a:off x="5657850" y="2670290"/>
          <a:ext cx="2314575" cy="1469755"/>
        </a:xfrm>
        <a:prstGeom prst="roundRect">
          <a:avLst>
            <a:gd name="adj" fmla="val 10000"/>
          </a:avLst>
        </a:prstGeom>
        <a:solidFill>
          <a:schemeClr val="lt1">
            <a:hueOff val="0"/>
            <a:satOff val="0"/>
            <a:lumOff val="0"/>
            <a:alphaOff val="0"/>
          </a:schemeClr>
        </a:solidFill>
        <a:ln w="26425"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B7E0BB-4180-4F48-AD4C-ADC64773B93A}">
      <dsp:nvSpPr>
        <dsp:cNvPr id="0" name=""/>
        <dsp:cNvSpPr/>
      </dsp:nvSpPr>
      <dsp:spPr>
        <a:xfrm>
          <a:off x="5915024" y="2914606"/>
          <a:ext cx="2314575" cy="1469755"/>
        </a:xfrm>
        <a:prstGeom prst="roundRect">
          <a:avLst>
            <a:gd name="adj" fmla="val 10000"/>
          </a:avLst>
        </a:prstGeom>
        <a:solidFill>
          <a:schemeClr val="accent3">
            <a:alpha val="90000"/>
            <a:tint val="40000"/>
            <a:hueOff val="0"/>
            <a:satOff val="0"/>
            <a:lumOff val="0"/>
            <a:alphaOff val="0"/>
          </a:schemeClr>
        </a:solidFill>
        <a:ln w="26425" cap="flat"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ru-RU" sz="2100" kern="1200" dirty="0" smtClean="0"/>
            <a:t>комплексные</a:t>
          </a:r>
          <a:endParaRPr lang="ru-RU" sz="2100" kern="1200" dirty="0"/>
        </a:p>
      </dsp:txBody>
      <dsp:txXfrm>
        <a:off x="5958072" y="2957654"/>
        <a:ext cx="2228479" cy="138365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smtClean="0"/>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14.03.2020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150938" y="214313"/>
            <a:ext cx="7804150" cy="591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fld id="{344A005D-B460-4B6A-8102-10223B90D630}" type="datetimeFigureOut">
              <a:rPr lang="ru-RU"/>
              <a:pPr>
                <a:defRPr/>
              </a:pPr>
              <a:t>14.03.2020</a:t>
            </a:fld>
            <a:endParaRPr lang="ru-RU"/>
          </a:p>
        </p:txBody>
      </p:sp>
      <p:sp>
        <p:nvSpPr>
          <p:cNvPr id="4" name="Rectangle 12"/>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fld id="{6537D830-6E85-40EA-9444-13C7FF8F6FC7}" type="slidenum">
              <a:rPr lang="ru-RU" altLang="ru-RU"/>
              <a:pPr/>
              <a:t>‹#›</a:t>
            </a:fld>
            <a:endParaRPr lang="ru-RU" altLang="ru-RU"/>
          </a:p>
        </p:txBody>
      </p:sp>
    </p:spTree>
    <p:extLst>
      <p:ext uri="{BB962C8B-B14F-4D97-AF65-F5344CB8AC3E}">
        <p14:creationId xmlns:p14="http://schemas.microsoft.com/office/powerpoint/2010/main" val="2034151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5B106E36-FD25-4E2D-B0AA-010F637433A0}" type="datetimeFigureOut">
              <a:rPr lang="ru-RU" smtClean="0"/>
              <a:pPr/>
              <a:t>14.03.2020</a:t>
            </a:fld>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908720"/>
            <a:ext cx="8229600" cy="2016224"/>
          </a:xfrm>
        </p:spPr>
        <p:txBody>
          <a:bodyPr>
            <a:normAutofit fontScale="90000"/>
          </a:bodyPr>
          <a:lstStyle/>
          <a:p>
            <a:r>
              <a:rPr lang="ru-RU" b="1" dirty="0" smtClean="0">
                <a:solidFill>
                  <a:srgbClr val="FF0000"/>
                </a:solidFill>
              </a:rPr>
              <a:t>Планирование </a:t>
            </a:r>
            <a:r>
              <a:rPr lang="ru-RU" b="1" dirty="0" smtClean="0">
                <a:solidFill>
                  <a:srgbClr val="FF0000"/>
                </a:solidFill>
              </a:rPr>
              <a:t>и проведение </a:t>
            </a:r>
            <a:r>
              <a:rPr lang="ru-RU" b="1" dirty="0" smtClean="0">
                <a:solidFill>
                  <a:srgbClr val="FF0000"/>
                </a:solidFill>
              </a:rPr>
              <a:t>ревизии</a:t>
            </a:r>
            <a:endParaRPr lang="ru-RU" b="1" dirty="0">
              <a:solidFill>
                <a:srgbClr val="FF0000"/>
              </a:solidFill>
            </a:endParaRPr>
          </a:p>
        </p:txBody>
      </p:sp>
      <p:sp>
        <p:nvSpPr>
          <p:cNvPr id="3" name="Содержимое 2"/>
          <p:cNvSpPr txBox="1">
            <a:spLocks/>
          </p:cNvSpPr>
          <p:nvPr/>
        </p:nvSpPr>
        <p:spPr>
          <a:xfrm>
            <a:off x="457200" y="3501008"/>
            <a:ext cx="8229600" cy="2625155"/>
          </a:xfrm>
          <a:prstGeom prst="rect">
            <a:avLst/>
          </a:prstGeom>
        </p:spPr>
        <p:txBody>
          <a:bodyPr vert="horz" lIns="91440" tIns="45720" rIns="91440" bIns="45720" rtlCol="0">
            <a:normAutofit fontScale="92500" lnSpcReduction="2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ru-RU" altLang="ru-RU" sz="2800" b="1" dirty="0" smtClean="0"/>
              <a:t>Вопрос 1. Отличие ревизии от других форм экономического контроля</a:t>
            </a:r>
            <a:endParaRPr lang="ru-RU" altLang="ru-RU" sz="2800" dirty="0" smtClean="0"/>
          </a:p>
          <a:p>
            <a:r>
              <a:rPr lang="ru-RU" altLang="ru-RU" sz="2800" b="1" dirty="0" smtClean="0"/>
              <a:t>Вопрос 2. Основные этапы и последовательность контрольно-ревизионной работы</a:t>
            </a:r>
            <a:endParaRPr lang="ru-RU" altLang="ru-RU" sz="2800" dirty="0" smtClean="0"/>
          </a:p>
          <a:p>
            <a:r>
              <a:rPr lang="ru-RU" altLang="ru-RU" sz="2800" b="1" dirty="0" smtClean="0"/>
              <a:t>Вопрос 3. Обязанности и права ревизоров</a:t>
            </a:r>
            <a:endParaRPr lang="ru-RU" altLang="ru-RU" sz="2800" dirty="0" smtClean="0"/>
          </a:p>
          <a:p>
            <a:r>
              <a:rPr lang="ru-RU" altLang="ru-RU" sz="2800" b="1" dirty="0" smtClean="0"/>
              <a:t>Вопрос 4. Оформление результатов ревизии</a:t>
            </a:r>
            <a:endParaRPr lang="ru-RU" altLang="ru-RU" sz="2800" dirty="0" smtClean="0"/>
          </a:p>
          <a:p>
            <a:endParaRPr lang="ru-RU" altLang="ru-RU"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8229600" cy="4608512"/>
          </a:xfrm>
        </p:spPr>
        <p:txBody>
          <a:bodyPr>
            <a:normAutofit fontScale="90000"/>
          </a:bodyPr>
          <a:lstStyle/>
          <a:p>
            <a:r>
              <a:rPr lang="ru-RU" dirty="0" smtClean="0">
                <a:solidFill>
                  <a:srgbClr val="C00000"/>
                </a:solidFill>
              </a:rPr>
              <a:t/>
            </a:r>
            <a:br>
              <a:rPr lang="ru-RU" dirty="0" smtClean="0">
                <a:solidFill>
                  <a:srgbClr val="C00000"/>
                </a:solidFill>
              </a:rPr>
            </a:br>
            <a:r>
              <a:rPr lang="ru-RU" sz="3600" dirty="0"/>
              <a:t>Ревизия от латинского </a:t>
            </a:r>
            <a:r>
              <a:rPr lang="en-US" sz="3600" i="1" dirty="0" err="1">
                <a:effectLst>
                  <a:outerShdw blurRad="38100" dist="38100" dir="2700000" algn="tl">
                    <a:srgbClr val="C0C0C0"/>
                  </a:outerShdw>
                </a:effectLst>
              </a:rPr>
              <a:t>revisio</a:t>
            </a:r>
            <a:r>
              <a:rPr lang="en-US" sz="3600" dirty="0"/>
              <a:t> – </a:t>
            </a:r>
            <a:r>
              <a:rPr lang="ru-RU" sz="3600" dirty="0" smtClean="0"/>
              <a:t>пересмотр</a:t>
            </a:r>
            <a:r>
              <a:rPr lang="ru-RU" dirty="0" smtClean="0"/>
              <a:t/>
            </a:r>
            <a:br>
              <a:rPr lang="ru-RU" dirty="0" smtClean="0"/>
            </a:br>
            <a:r>
              <a:rPr lang="ru-RU" dirty="0">
                <a:solidFill>
                  <a:srgbClr val="C00000"/>
                </a:solidFill>
              </a:rPr>
              <a:t/>
            </a:r>
            <a:br>
              <a:rPr lang="ru-RU" dirty="0">
                <a:solidFill>
                  <a:srgbClr val="C00000"/>
                </a:solidFill>
              </a:rPr>
            </a:br>
            <a:r>
              <a:rPr lang="ru-RU" dirty="0" smtClean="0">
                <a:solidFill>
                  <a:srgbClr val="C00000"/>
                </a:solidFill>
              </a:rPr>
              <a:t>РЕВИЗИЯ</a:t>
            </a:r>
            <a:r>
              <a:rPr lang="ru-RU" dirty="0" smtClean="0">
                <a:solidFill>
                  <a:schemeClr val="tx1"/>
                </a:solidFill>
              </a:rPr>
              <a:t> </a:t>
            </a:r>
            <a:r>
              <a:rPr lang="ru-RU" dirty="0" smtClean="0">
                <a:solidFill>
                  <a:schemeClr val="tx1"/>
                </a:solidFill>
              </a:rPr>
              <a:t>– это полное обследование финансово-хозяйственной деятельности экономического субъекта с целью проверки ее законности, правильности, целесообразности и эффективности.</a:t>
            </a:r>
            <a:br>
              <a:rPr lang="ru-RU" dirty="0" smtClean="0">
                <a:solidFill>
                  <a:schemeClr val="tx1"/>
                </a:solidFill>
              </a:rPr>
            </a:br>
            <a:endParaRPr lang="ru-RU"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74638"/>
            <a:ext cx="8229600" cy="725487"/>
          </a:xfrm>
          <a:solidFill>
            <a:schemeClr val="bg1"/>
          </a:solidFill>
        </p:spPr>
        <p:txBody>
          <a:bodyPr>
            <a:normAutofit/>
          </a:bodyPr>
          <a:lstStyle/>
          <a:p>
            <a:pPr algn="ctr" eaLnBrk="1" fontAlgn="auto" hangingPunct="1">
              <a:spcAft>
                <a:spcPts val="0"/>
              </a:spcAft>
              <a:defRPr/>
            </a:pPr>
            <a:r>
              <a:rPr lang="ru-RU" sz="3600" b="1" u="sng" dirty="0" smtClean="0">
                <a:solidFill>
                  <a:schemeClr val="tx2">
                    <a:satMod val="130000"/>
                  </a:schemeClr>
                </a:solidFill>
              </a:rPr>
              <a:t>Задачи ревизии</a:t>
            </a:r>
            <a:endParaRPr lang="ru-RU" sz="3600" dirty="0" smtClean="0">
              <a:solidFill>
                <a:schemeClr val="tx2">
                  <a:satMod val="130000"/>
                </a:schemeClr>
              </a:solidFill>
            </a:endParaRPr>
          </a:p>
        </p:txBody>
      </p:sp>
      <p:sp>
        <p:nvSpPr>
          <p:cNvPr id="18435" name="Содержимое 2"/>
          <p:cNvSpPr>
            <a:spLocks noGrp="1"/>
          </p:cNvSpPr>
          <p:nvPr>
            <p:ph idx="4294967295"/>
          </p:nvPr>
        </p:nvSpPr>
        <p:spPr>
          <a:xfrm>
            <a:off x="814388" y="1000125"/>
            <a:ext cx="8329612" cy="5214938"/>
          </a:xfrm>
        </p:spPr>
        <p:txBody>
          <a:bodyPr/>
          <a:lstStyle/>
          <a:p>
            <a:pPr eaLnBrk="1" hangingPunct="1"/>
            <a:r>
              <a:rPr lang="ru-RU" altLang="ru-RU" sz="2600" dirty="0" smtClean="0"/>
              <a:t>выявление должностных лиц, ответственных за незаконные и нецелесообразные операции, совершенные в прошедшем периоде  </a:t>
            </a:r>
          </a:p>
          <a:p>
            <a:pPr eaLnBrk="1" hangingPunct="1"/>
            <a:r>
              <a:rPr lang="ru-RU" altLang="ru-RU" sz="2600" dirty="0" smtClean="0"/>
              <a:t>проверка исполнительской дисциплины и оценка эффективности деятельности управленческого персонала организации</a:t>
            </a:r>
          </a:p>
          <a:p>
            <a:pPr eaLnBrk="1" hangingPunct="1"/>
            <a:r>
              <a:rPr lang="ru-RU" altLang="ru-RU" sz="2600" dirty="0" smtClean="0"/>
              <a:t>проверка сохранности и эффективности использования имущества в хозяйственной деятельности организации </a:t>
            </a:r>
          </a:p>
          <a:p>
            <a:pPr eaLnBrk="1" hangingPunct="1"/>
            <a:r>
              <a:rPr lang="ru-RU" altLang="ru-RU" sz="2600" dirty="0" smtClean="0"/>
              <a:t>принятие мер по возмещению причиненного ущерба</a:t>
            </a:r>
          </a:p>
          <a:p>
            <a:pPr eaLnBrk="1" hangingPunct="1"/>
            <a:endParaRPr lang="ru-RU" altLang="ru-RU" sz="2800" dirty="0" smtClean="0"/>
          </a:p>
          <a:p>
            <a:pPr eaLnBrk="1" hangingPunct="1"/>
            <a:endParaRPr lang="ru-RU" altLang="ru-RU" dirty="0" smtClean="0"/>
          </a:p>
        </p:txBody>
      </p:sp>
    </p:spTree>
    <p:extLst>
      <p:ext uri="{BB962C8B-B14F-4D97-AF65-F5344CB8AC3E}">
        <p14:creationId xmlns:p14="http://schemas.microsoft.com/office/powerpoint/2010/main" val="2279162463"/>
      </p:ext>
    </p:extLst>
  </p:cSld>
  <p:clrMapOvr>
    <a:masterClrMapping/>
  </p:clrMapOvr>
  <p:transition>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idx="4294967295"/>
          </p:nvPr>
        </p:nvSpPr>
        <p:spPr>
          <a:xfrm>
            <a:off x="1150938" y="214313"/>
            <a:ext cx="7793037" cy="785812"/>
          </a:xfrm>
        </p:spPr>
        <p:txBody>
          <a:bodyPr anchor="ctr">
            <a:normAutofit/>
          </a:bodyPr>
          <a:lstStyle/>
          <a:p>
            <a:pPr>
              <a:defRPr/>
            </a:pPr>
            <a:r>
              <a:rPr lang="ru-RU" altLang="ru-RU" sz="3600" b="1" u="sng" dirty="0">
                <a:solidFill>
                  <a:schemeClr val="tx2">
                    <a:satMod val="130000"/>
                  </a:schemeClr>
                </a:solidFill>
              </a:rPr>
              <a:t>Принципы проведения ревизии</a:t>
            </a:r>
          </a:p>
        </p:txBody>
      </p:sp>
      <p:sp>
        <p:nvSpPr>
          <p:cNvPr id="19459" name="Содержимое 2"/>
          <p:cNvSpPr>
            <a:spLocks noGrp="1"/>
          </p:cNvSpPr>
          <p:nvPr>
            <p:ph idx="4294967295"/>
          </p:nvPr>
        </p:nvSpPr>
        <p:spPr>
          <a:xfrm>
            <a:off x="539750" y="1071563"/>
            <a:ext cx="8147050" cy="5054600"/>
          </a:xfrm>
        </p:spPr>
        <p:txBody>
          <a:bodyPr>
            <a:noAutofit/>
          </a:bodyPr>
          <a:lstStyle/>
          <a:p>
            <a:pPr lvl="2" eaLnBrk="1" hangingPunct="1"/>
            <a:r>
              <a:rPr lang="ru-RU" altLang="ru-RU" sz="2200" b="1" dirty="0" smtClean="0"/>
              <a:t>Внезапность </a:t>
            </a:r>
            <a:r>
              <a:rPr lang="ru-RU" altLang="ru-RU" sz="2200" dirty="0" smtClean="0"/>
              <a:t>– ревизор должен применять неожиданные для контролируемых лиц средства и способы проверки их действий</a:t>
            </a:r>
          </a:p>
          <a:p>
            <a:pPr lvl="2" eaLnBrk="1" hangingPunct="1"/>
            <a:r>
              <a:rPr lang="ru-RU" altLang="ru-RU" sz="2200" b="1" dirty="0" smtClean="0"/>
              <a:t>Активность – </a:t>
            </a:r>
            <a:r>
              <a:rPr lang="ru-RU" altLang="ru-RU" sz="2200" dirty="0" smtClean="0"/>
              <a:t>ревизор должен проявлять инициативу в поисках приемов и средств проверки, высокую оперативность в работе, соблюдать сроки проверки</a:t>
            </a:r>
            <a:endParaRPr lang="ru-RU" altLang="ru-RU" sz="2200" b="1" dirty="0" smtClean="0"/>
          </a:p>
          <a:p>
            <a:pPr lvl="2" eaLnBrk="1" hangingPunct="1"/>
            <a:r>
              <a:rPr lang="ru-RU" altLang="ru-RU" sz="2200" b="1" dirty="0" smtClean="0"/>
              <a:t>Непрерывность – </a:t>
            </a:r>
            <a:r>
              <a:rPr lang="ru-RU" altLang="ru-RU" sz="2200" dirty="0" smtClean="0"/>
              <a:t>начатые ревизионные действия должны вестись активно и непрерывно до выполнения намеченных в программе ревизии заданий</a:t>
            </a:r>
          </a:p>
          <a:p>
            <a:pPr lvl="2" eaLnBrk="1" hangingPunct="1"/>
            <a:r>
              <a:rPr lang="ru-RU" altLang="ru-RU" sz="2200" b="1" dirty="0" smtClean="0"/>
              <a:t>Обоснованность – </a:t>
            </a:r>
            <a:r>
              <a:rPr lang="ru-RU" altLang="ru-RU" sz="2200" dirty="0" smtClean="0"/>
              <a:t>вскрытые факты и выводы ревизии должны быть документально обоснованными</a:t>
            </a:r>
          </a:p>
          <a:p>
            <a:pPr lvl="2" eaLnBrk="1" hangingPunct="1"/>
            <a:endParaRPr lang="ru-RU" altLang="ru-RU" sz="2200" dirty="0" smtClean="0"/>
          </a:p>
          <a:p>
            <a:pPr eaLnBrk="1" hangingPunct="1"/>
            <a:endParaRPr lang="ru-RU" altLang="ru-RU" sz="2200" dirty="0" smtClean="0"/>
          </a:p>
        </p:txBody>
      </p:sp>
    </p:spTree>
    <p:extLst>
      <p:ext uri="{BB962C8B-B14F-4D97-AF65-F5344CB8AC3E}">
        <p14:creationId xmlns:p14="http://schemas.microsoft.com/office/powerpoint/2010/main" val="3545769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idx="4294967295"/>
          </p:nvPr>
        </p:nvSpPr>
        <p:spPr>
          <a:xfrm>
            <a:off x="323528" y="548680"/>
            <a:ext cx="8513117" cy="936104"/>
          </a:xfrm>
        </p:spPr>
        <p:txBody>
          <a:bodyPr anchor="ctr">
            <a:noAutofit/>
          </a:bodyPr>
          <a:lstStyle/>
          <a:p>
            <a:pPr algn="ctr" eaLnBrk="1" hangingPunct="1"/>
            <a:r>
              <a:rPr lang="ru-RU" altLang="ru-RU" sz="3200" b="1" u="sng" dirty="0">
                <a:solidFill>
                  <a:schemeClr val="tx2">
                    <a:satMod val="130000"/>
                  </a:schemeClr>
                </a:solidFill>
              </a:rPr>
              <a:t>Основные правила проведения ревизии</a:t>
            </a:r>
          </a:p>
        </p:txBody>
      </p:sp>
      <p:sp>
        <p:nvSpPr>
          <p:cNvPr id="21507" name="Содержимое 2"/>
          <p:cNvSpPr>
            <a:spLocks noGrp="1"/>
          </p:cNvSpPr>
          <p:nvPr>
            <p:ph idx="4294967295"/>
          </p:nvPr>
        </p:nvSpPr>
        <p:spPr>
          <a:xfrm>
            <a:off x="395536" y="1412776"/>
            <a:ext cx="8640960" cy="5054600"/>
          </a:xfrm>
        </p:spPr>
        <p:txBody>
          <a:bodyPr>
            <a:noAutofit/>
          </a:bodyPr>
          <a:lstStyle/>
          <a:p>
            <a:pPr lvl="2" eaLnBrk="1" hangingPunct="1"/>
            <a:r>
              <a:rPr lang="ru-RU" altLang="ru-RU" sz="2000" b="1" dirty="0" smtClean="0"/>
              <a:t>Гласность </a:t>
            </a:r>
            <a:r>
              <a:rPr lang="ru-RU" altLang="ru-RU" sz="2000" dirty="0" smtClean="0"/>
              <a:t>– ревизоры с момента начала ревизии устанавливают контакт с работниками всех структурных подразделений организации, объявляют о месте и времени приема лиц, желающих переговорить по вопросам, относящимся к ревизии </a:t>
            </a:r>
          </a:p>
          <a:p>
            <a:pPr lvl="2" eaLnBrk="1" hangingPunct="1"/>
            <a:r>
              <a:rPr lang="ru-RU" altLang="ru-RU" sz="2000" b="1" dirty="0" smtClean="0"/>
              <a:t>Независимость– </a:t>
            </a:r>
            <a:r>
              <a:rPr lang="ru-RU" altLang="ru-RU" sz="2000" dirty="0" smtClean="0"/>
              <a:t>ревизор должен быть организационно и финансово независим от юридического лица, где проводится ревизия, и от физических лиц, чью деятельность он проверяет</a:t>
            </a:r>
            <a:endParaRPr lang="ru-RU" altLang="ru-RU" sz="2000" b="1" dirty="0" smtClean="0"/>
          </a:p>
          <a:p>
            <a:pPr lvl="2" eaLnBrk="1" hangingPunct="1"/>
            <a:r>
              <a:rPr lang="ru-RU" altLang="ru-RU" sz="2000" b="1" dirty="0" smtClean="0"/>
              <a:t>законность – </a:t>
            </a:r>
            <a:r>
              <a:rPr lang="ru-RU" altLang="ru-RU" sz="2000" dirty="0" smtClean="0"/>
              <a:t>деятельность ревизора должна соответствовать требованиям законодательства </a:t>
            </a:r>
            <a:r>
              <a:rPr lang="ru-RU" altLang="ru-RU" sz="2000" dirty="0" err="1" smtClean="0"/>
              <a:t>РКи</a:t>
            </a:r>
            <a:r>
              <a:rPr lang="ru-RU" altLang="ru-RU" sz="2000" dirty="0" smtClean="0"/>
              <a:t> </a:t>
            </a:r>
            <a:r>
              <a:rPr lang="ru-RU" altLang="ru-RU" sz="2000" dirty="0" smtClean="0"/>
              <a:t>нормативных локальных актов проверяемой организации</a:t>
            </a:r>
          </a:p>
          <a:p>
            <a:pPr lvl="2" eaLnBrk="1" hangingPunct="1"/>
            <a:r>
              <a:rPr lang="ru-RU" altLang="ru-RU" sz="2000" b="1" dirty="0" smtClean="0"/>
              <a:t>Ответственность – </a:t>
            </a:r>
            <a:r>
              <a:rPr lang="ru-RU" altLang="ru-RU" sz="2000" dirty="0" smtClean="0"/>
              <a:t>на ревизора накладывается организационным или распорядительным документом ответственность за сроки ревизии, соблюдение правил проведения ревизии, объективность и достоверность выводов, соблюдение прав и обязанностей</a:t>
            </a:r>
          </a:p>
          <a:p>
            <a:pPr lvl="2" eaLnBrk="1" hangingPunct="1"/>
            <a:endParaRPr lang="ru-RU" altLang="ru-RU" sz="2000" dirty="0" smtClean="0"/>
          </a:p>
          <a:p>
            <a:pPr eaLnBrk="1" hangingPunct="1"/>
            <a:endParaRPr lang="ru-RU" altLang="ru-RU" sz="2000" dirty="0" smtClean="0"/>
          </a:p>
        </p:txBody>
      </p:sp>
    </p:spTree>
    <p:extLst>
      <p:ext uri="{BB962C8B-B14F-4D97-AF65-F5344CB8AC3E}">
        <p14:creationId xmlns:p14="http://schemas.microsoft.com/office/powerpoint/2010/main" val="34656994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idx="4294967295"/>
          </p:nvPr>
        </p:nvSpPr>
        <p:spPr>
          <a:xfrm>
            <a:off x="539552" y="332656"/>
            <a:ext cx="8221663" cy="428625"/>
          </a:xfrm>
        </p:spPr>
        <p:txBody>
          <a:bodyPr anchor="ctr"/>
          <a:lstStyle/>
          <a:p>
            <a:pPr algn="ctr" eaLnBrk="1" hangingPunct="1"/>
            <a:r>
              <a:rPr lang="ru-RU" altLang="ru-RU" sz="1800" b="1" dirty="0" smtClean="0"/>
              <a:t>Отличие </a:t>
            </a:r>
            <a:r>
              <a:rPr lang="ru-RU" altLang="ru-RU" sz="1800" b="1" dirty="0" smtClean="0"/>
              <a:t>ревизии от других форм экономического контроля</a:t>
            </a:r>
          </a:p>
        </p:txBody>
      </p:sp>
      <p:graphicFrame>
        <p:nvGraphicFramePr>
          <p:cNvPr id="10292" name="Group 52"/>
          <p:cNvGraphicFramePr>
            <a:graphicFrameLocks noGrp="1"/>
          </p:cNvGraphicFramePr>
          <p:nvPr>
            <p:ph idx="4294967295"/>
            <p:extLst>
              <p:ext uri="{D42A27DB-BD31-4B8C-83A1-F6EECF244321}">
                <p14:modId xmlns:p14="http://schemas.microsoft.com/office/powerpoint/2010/main" val="876343375"/>
              </p:ext>
            </p:extLst>
          </p:nvPr>
        </p:nvGraphicFramePr>
        <p:xfrm>
          <a:off x="467544" y="1124744"/>
          <a:ext cx="8229601" cy="5484812"/>
        </p:xfrm>
        <a:graphic>
          <a:graphicData uri="http://schemas.openxmlformats.org/drawingml/2006/table">
            <a:tbl>
              <a:tblPr/>
              <a:tblGrid>
                <a:gridCol w="1328718">
                  <a:extLst>
                    <a:ext uri="{9D8B030D-6E8A-4147-A177-3AD203B41FA5}">
                      <a16:colId xmlns:a16="http://schemas.microsoft.com/office/drawing/2014/main" xmlns="" val="20000"/>
                    </a:ext>
                  </a:extLst>
                </a:gridCol>
                <a:gridCol w="2088487">
                  <a:extLst>
                    <a:ext uri="{9D8B030D-6E8A-4147-A177-3AD203B41FA5}">
                      <a16:colId xmlns:a16="http://schemas.microsoft.com/office/drawing/2014/main" xmlns="" val="20001"/>
                    </a:ext>
                  </a:extLst>
                </a:gridCol>
                <a:gridCol w="2406198">
                  <a:extLst>
                    <a:ext uri="{9D8B030D-6E8A-4147-A177-3AD203B41FA5}">
                      <a16:colId xmlns:a16="http://schemas.microsoft.com/office/drawing/2014/main" xmlns="" val="20002"/>
                    </a:ext>
                  </a:extLst>
                </a:gridCol>
                <a:gridCol w="2406198">
                  <a:extLst>
                    <a:ext uri="{9D8B030D-6E8A-4147-A177-3AD203B41FA5}">
                      <a16:colId xmlns:a16="http://schemas.microsoft.com/office/drawing/2014/main" xmlns="" val="20003"/>
                    </a:ext>
                  </a:extLst>
                </a:gridCol>
              </a:tblGrid>
              <a:tr h="465049">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Критерий различий</a:t>
                      </a:r>
                      <a:endParaRPr kumimoji="0" lang="ru-RU"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Ревизия</a:t>
                      </a:r>
                      <a:endParaRPr kumimoji="0" lang="ru-RU" sz="12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Аудит</a:t>
                      </a:r>
                      <a:endParaRPr kumimoji="0" lang="ru-RU"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200" b="1" i="0" u="none" strike="noStrike" cap="none" normalizeH="0" baseline="0" dirty="0" smtClean="0">
                          <a:ln>
                            <a:noFill/>
                          </a:ln>
                          <a:solidFill>
                            <a:srgbClr val="000000"/>
                          </a:solidFill>
                          <a:effectLst/>
                          <a:latin typeface="Times New Roman" pitchFamily="18" charset="0"/>
                          <a:cs typeface="Times New Roman" pitchFamily="18" charset="0"/>
                        </a:rPr>
                        <a:t>Бухгалтерская экспертиза</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extLst>
                  <a:ext uri="{0D108BD9-81ED-4DB2-BD59-A6C34878D82A}">
                    <a16:rowId xmlns:a16="http://schemas.microsoft.com/office/drawing/2014/main" xmlns="" val="10000"/>
                  </a:ext>
                </a:extLst>
              </a:tr>
              <a:tr h="930098">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Цель контроля</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Выявление недостатков и нарушений в целях их устранения и наказания виновных</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Выражение мнения о достоверности бухгалтерской (финансовой) отчетности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200" b="0" i="0" u="none" strike="noStrike" cap="none" normalizeH="0" baseline="0" dirty="0" smtClean="0">
                          <a:ln>
                            <a:noFill/>
                          </a:ln>
                          <a:solidFill>
                            <a:srgbClr val="000000"/>
                          </a:solidFill>
                          <a:effectLst/>
                          <a:latin typeface="Times New Roman" pitchFamily="18" charset="0"/>
                          <a:cs typeface="Times New Roman" pitchFamily="18" charset="0"/>
                        </a:rPr>
                        <a:t>Разрешение вопросов, поставленных перед экспертом-бухгалтером, следователем или судом</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extLst>
                  <a:ext uri="{0D108BD9-81ED-4DB2-BD59-A6C34878D82A}">
                    <a16:rowId xmlns:a16="http://schemas.microsoft.com/office/drawing/2014/main" xmlns="" val="10001"/>
                  </a:ext>
                </a:extLst>
              </a:tr>
              <a:tr h="697573">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Вид деятельности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Исполнительская, выполнение распоряжения</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Предпринимательская</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процессуальная</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extLst>
                  <a:ext uri="{0D108BD9-81ED-4DB2-BD59-A6C34878D82A}">
                    <a16:rowId xmlns:a16="http://schemas.microsoft.com/office/drawing/2014/main" xmlns="" val="10002"/>
                  </a:ext>
                </a:extLst>
              </a:tr>
              <a:tr h="1162622">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Основа взаимоотношений с контролируемым субъектом</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Принудительная по распоряжению вышестоящих или государственных органов</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Добровольная на основе договора</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Принудительное осуществление  в соответствии с решением правоохранительных органов</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extLst>
                  <a:ext uri="{0D108BD9-81ED-4DB2-BD59-A6C34878D82A}">
                    <a16:rowId xmlns:a16="http://schemas.microsoft.com/office/drawing/2014/main" xmlns="" val="10003"/>
                  </a:ext>
                </a:extLst>
              </a:tr>
              <a:tr h="1066848">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Нормативная регламентация</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Подзаконные акты, ведомственные положения и инструкции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Закон «</a:t>
                      </a: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Об аудиторской деятельности»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Процессуальное </a:t>
                      </a: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законодательство</a:t>
                      </a:r>
                      <a:endPar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extLst>
                  <a:ext uri="{0D108BD9-81ED-4DB2-BD59-A6C34878D82A}">
                    <a16:rowId xmlns:a16="http://schemas.microsoft.com/office/drawing/2014/main" xmlns="" val="10004"/>
                  </a:ext>
                </a:extLst>
              </a:tr>
              <a:tr h="1162622">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Основания для назначения</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План ревизионной работы или сведения, полученные при расследовании (судебном рассмотрении)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Договор</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Обстоятельства дела, для оценки которых необходимо заключение эксперта-бухгалтера</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576839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92" name="Group 52"/>
          <p:cNvGraphicFramePr>
            <a:graphicFrameLocks noGrp="1"/>
          </p:cNvGraphicFramePr>
          <p:nvPr>
            <p:ph idx="4294967295"/>
            <p:extLst>
              <p:ext uri="{D42A27DB-BD31-4B8C-83A1-F6EECF244321}">
                <p14:modId xmlns:p14="http://schemas.microsoft.com/office/powerpoint/2010/main" val="402414595"/>
              </p:ext>
            </p:extLst>
          </p:nvPr>
        </p:nvGraphicFramePr>
        <p:xfrm>
          <a:off x="179512" y="404664"/>
          <a:ext cx="8712967" cy="6324008"/>
        </p:xfrm>
        <a:graphic>
          <a:graphicData uri="http://schemas.openxmlformats.org/drawingml/2006/table">
            <a:tbl>
              <a:tblPr/>
              <a:tblGrid>
                <a:gridCol w="1230750">
                  <a:extLst>
                    <a:ext uri="{9D8B030D-6E8A-4147-A177-3AD203B41FA5}">
                      <a16:colId xmlns:a16="http://schemas.microsoft.com/office/drawing/2014/main" xmlns="" val="20000"/>
                    </a:ext>
                  </a:extLst>
                </a:gridCol>
                <a:gridCol w="2387165">
                  <a:extLst>
                    <a:ext uri="{9D8B030D-6E8A-4147-A177-3AD203B41FA5}">
                      <a16:colId xmlns:a16="http://schemas.microsoft.com/office/drawing/2014/main" xmlns="" val="20001"/>
                    </a:ext>
                  </a:extLst>
                </a:gridCol>
                <a:gridCol w="2326880">
                  <a:extLst>
                    <a:ext uri="{9D8B030D-6E8A-4147-A177-3AD203B41FA5}">
                      <a16:colId xmlns:a16="http://schemas.microsoft.com/office/drawing/2014/main" xmlns="" val="20002"/>
                    </a:ext>
                  </a:extLst>
                </a:gridCol>
                <a:gridCol w="2768172">
                  <a:extLst>
                    <a:ext uri="{9D8B030D-6E8A-4147-A177-3AD203B41FA5}">
                      <a16:colId xmlns:a16="http://schemas.microsoft.com/office/drawing/2014/main" xmlns="" val="20003"/>
                    </a:ext>
                  </a:extLst>
                </a:gridCol>
              </a:tblGrid>
              <a:tr h="436057">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Критерий различий</a:t>
                      </a:r>
                      <a:endParaRPr kumimoji="0" lang="ru-RU"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1" i="0" u="none" strike="noStrike" cap="none" normalizeH="0" baseline="0" smtClean="0">
                          <a:ln>
                            <a:noFill/>
                          </a:ln>
                          <a:solidFill>
                            <a:srgbClr val="000000"/>
                          </a:solidFill>
                          <a:effectLst/>
                          <a:latin typeface="Times New Roman" pitchFamily="18" charset="0"/>
                          <a:cs typeface="Times New Roman" pitchFamily="18" charset="0"/>
                        </a:rPr>
                        <a:t>Ревизия</a:t>
                      </a:r>
                      <a:endParaRPr kumimoji="0" lang="ru-RU" sz="1200" b="1"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1" i="0" u="none" strike="noStrike" cap="none" normalizeH="0" baseline="0" dirty="0" smtClean="0">
                          <a:ln>
                            <a:noFill/>
                          </a:ln>
                          <a:solidFill>
                            <a:srgbClr val="000000"/>
                          </a:solidFill>
                          <a:effectLst/>
                          <a:latin typeface="Times New Roman" pitchFamily="18" charset="0"/>
                          <a:cs typeface="Times New Roman" pitchFamily="18" charset="0"/>
                        </a:rPr>
                        <a:t>Аудит</a:t>
                      </a:r>
                      <a:endParaRPr kumimoji="0" lang="ru-RU" sz="1200" b="1"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200" b="1" i="0" u="none" strike="noStrike" cap="none" normalizeH="0" baseline="0" dirty="0" smtClean="0">
                          <a:ln>
                            <a:noFill/>
                          </a:ln>
                          <a:solidFill>
                            <a:srgbClr val="000000"/>
                          </a:solidFill>
                          <a:effectLst/>
                          <a:latin typeface="Times New Roman" pitchFamily="18" charset="0"/>
                          <a:cs typeface="Times New Roman" pitchFamily="18" charset="0"/>
                        </a:rPr>
                        <a:t>Бухгалтерская экспертиза</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extLst>
                  <a:ext uri="{0D108BD9-81ED-4DB2-BD59-A6C34878D82A}">
                    <a16:rowId xmlns:a16="http://schemas.microsoft.com/office/drawing/2014/main" xmlns="" val="10000"/>
                  </a:ext>
                </a:extLst>
              </a:tr>
              <a:tr h="474374">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Порядок оплаты услуг</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Платит вышестоящий или государственный орган</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Платит клиент</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200" b="0" i="0" u="none" strike="noStrike" cap="none" normalizeH="0" baseline="0" dirty="0" smtClean="0">
                          <a:ln>
                            <a:noFill/>
                          </a:ln>
                          <a:solidFill>
                            <a:srgbClr val="000000"/>
                          </a:solidFill>
                          <a:effectLst/>
                          <a:latin typeface="Times New Roman" pitchFamily="18" charset="0"/>
                          <a:cs typeface="Times New Roman" pitchFamily="18" charset="0"/>
                        </a:rPr>
                        <a:t>Платит государственный орган</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extLst>
                  <a:ext uri="{0D108BD9-81ED-4DB2-BD59-A6C34878D82A}">
                    <a16:rowId xmlns:a16="http://schemas.microsoft.com/office/drawing/2014/main" xmlns="" val="10001"/>
                  </a:ext>
                </a:extLst>
              </a:tr>
              <a:tr h="1085294">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Практические задачи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Сохранение активов, выявление и пресечение недостатков и нарушений</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Улучшение финансового положения клиента, привлечение инвесторов, кредиторов, консультирование клиента</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200" b="0" i="0" u="none" strike="noStrike" cap="none" normalizeH="0" baseline="0" dirty="0" smtClean="0">
                          <a:ln>
                            <a:noFill/>
                          </a:ln>
                          <a:solidFill>
                            <a:srgbClr val="000000"/>
                          </a:solidFill>
                          <a:effectLst/>
                          <a:latin typeface="Times New Roman" pitchFamily="18" charset="0"/>
                          <a:cs typeface="Times New Roman" pitchFamily="18" charset="0"/>
                        </a:rPr>
                        <a:t>Подтверждение (</a:t>
                      </a:r>
                      <a:r>
                        <a:rPr kumimoji="0" lang="ru-RU" sz="1200" b="0" i="0" u="none" strike="noStrike" cap="none" normalizeH="0" baseline="0" dirty="0" err="1" smtClean="0">
                          <a:ln>
                            <a:noFill/>
                          </a:ln>
                          <a:solidFill>
                            <a:srgbClr val="000000"/>
                          </a:solidFill>
                          <a:effectLst/>
                          <a:latin typeface="Times New Roman" pitchFamily="18" charset="0"/>
                          <a:cs typeface="Times New Roman" pitchFamily="18" charset="0"/>
                        </a:rPr>
                        <a:t>неподтверждение</a:t>
                      </a:r>
                      <a:r>
                        <a:rPr kumimoji="0" lang="ru-RU" sz="1200" b="0" i="0" u="none" strike="noStrike" cap="none" normalizeH="0" baseline="0" dirty="0" smtClean="0">
                          <a:ln>
                            <a:noFill/>
                          </a:ln>
                          <a:solidFill>
                            <a:srgbClr val="000000"/>
                          </a:solidFill>
                          <a:effectLst/>
                          <a:latin typeface="Times New Roman" pitchFamily="18" charset="0"/>
                          <a:cs typeface="Times New Roman" pitchFamily="18" charset="0"/>
                        </a:rPr>
                        <a:t>) факта совершенных экономических правонарушений, сбор и представление доказательств</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extLst>
                  <a:ext uri="{0D108BD9-81ED-4DB2-BD59-A6C34878D82A}">
                    <a16:rowId xmlns:a16="http://schemas.microsoft.com/office/drawing/2014/main" xmlns="" val="10002"/>
                  </a:ext>
                </a:extLst>
              </a:tr>
              <a:tr h="1085294">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Порядок получения информации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Ревизия учетной и отчетной документации проверяемого субъекта</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Ознакомление с бухгалтерскими документами, представленными клиентом</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200" b="0" i="0" u="none" strike="noStrike" cap="none" normalizeH="0" baseline="0" dirty="0" smtClean="0">
                          <a:ln>
                            <a:noFill/>
                          </a:ln>
                          <a:solidFill>
                            <a:srgbClr val="000000"/>
                          </a:solidFill>
                          <a:effectLst/>
                          <a:latin typeface="Times New Roman" pitchFamily="18" charset="0"/>
                          <a:cs typeface="Times New Roman" pitchFamily="18" charset="0"/>
                        </a:rPr>
                        <a:t>Исследование материалов дела, представленного правоохранительными органами</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extLst>
                  <a:ext uri="{0D108BD9-81ED-4DB2-BD59-A6C34878D82A}">
                    <a16:rowId xmlns:a16="http://schemas.microsoft.com/office/drawing/2014/main" xmlns="" val="10003"/>
                  </a:ext>
                </a:extLst>
              </a:tr>
              <a:tr h="651176">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Место проведения</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По местонахождению проверяемой организации</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defRPr/>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По местонахождению проверяемой организации</a:t>
                      </a:r>
                    </a:p>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endPar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В распоряжении правоохранительных органов или в экспертном учреждении</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extLst>
                  <a:ext uri="{0D108BD9-81ED-4DB2-BD59-A6C34878D82A}">
                    <a16:rowId xmlns:a16="http://schemas.microsoft.com/office/drawing/2014/main" xmlns="" val="10004"/>
                  </a:ext>
                </a:extLst>
              </a:tr>
              <a:tr h="868236">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ответственность</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Перед вышестоящей организацией и правоохранительными органами </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Перед клиентом</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defRPr/>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Перед правоохранительными органами </a:t>
                      </a:r>
                    </a:p>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endPar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extLst>
                  <a:ext uri="{0D108BD9-81ED-4DB2-BD59-A6C34878D82A}">
                    <a16:rowId xmlns:a16="http://schemas.microsoft.com/office/drawing/2014/main" xmlns="" val="10005"/>
                  </a:ext>
                </a:extLst>
              </a:tr>
              <a:tr h="1085294">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Методы исследования</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Используются методы документальной и фактической проверки без ограничений</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defRPr/>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Используются методы документальной проверки и часть методов фактической проверки</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Экспертные методы или методы документальной проверки в ограниченном объеме, методы фактической проверки не используются</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F5E8E8"/>
                    </a:solidFill>
                  </a:tcPr>
                </a:tc>
                <a:extLst>
                  <a:ext uri="{0D108BD9-81ED-4DB2-BD59-A6C34878D82A}">
                    <a16:rowId xmlns:a16="http://schemas.microsoft.com/office/drawing/2014/main" xmlns="" val="10006"/>
                  </a:ext>
                </a:extLst>
              </a:tr>
              <a:tr h="638283">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200" b="0" i="0" u="none" strike="noStrike" cap="none" normalizeH="0" baseline="0" dirty="0" smtClean="0">
                          <a:ln>
                            <a:noFill/>
                          </a:ln>
                          <a:solidFill>
                            <a:srgbClr val="000000"/>
                          </a:solidFill>
                          <a:effectLst/>
                          <a:latin typeface="Times New Roman" pitchFamily="18" charset="0"/>
                          <a:cs typeface="Times New Roman" pitchFamily="18" charset="0"/>
                        </a:rPr>
                        <a:t>Оформление результатов</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Акт документальной ревизии</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cap="none" normalizeH="0" baseline="0" dirty="0" smtClean="0">
                          <a:ln>
                            <a:noFill/>
                          </a:ln>
                          <a:solidFill>
                            <a:srgbClr val="000000"/>
                          </a:solidFill>
                          <a:effectLst/>
                          <a:latin typeface="Times New Roman" pitchFamily="18" charset="0"/>
                          <a:cs typeface="Times New Roman" pitchFamily="18" charset="0"/>
                        </a:rPr>
                        <a:t>Аудиторское заключение </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tc>
                  <a:txBody>
                    <a:bodyPr/>
                    <a:lstStyle/>
                    <a:p>
                      <a:pPr marL="0" marR="0" lvl="0" indent="12700" algn="just" defTabSz="914400" rtl="0" eaLnBrk="1" fontAlgn="base" latinLnBrk="0" hangingPunct="1">
                        <a:lnSpc>
                          <a:spcPct val="100000"/>
                        </a:lnSpc>
                        <a:spcBef>
                          <a:spcPct val="0"/>
                        </a:spcBef>
                        <a:spcAft>
                          <a:spcPct val="0"/>
                        </a:spcAft>
                        <a:buClr>
                          <a:schemeClr val="folHlink"/>
                        </a:buClr>
                        <a:buSzPct val="60000"/>
                        <a:buFontTx/>
                        <a:buNone/>
                        <a:tabLst/>
                      </a:pPr>
                      <a:r>
                        <a:rPr kumimoji="0" lang="ru-RU" sz="1400" b="0" i="0" u="none" strike="noStrike" kern="1200" cap="none" normalizeH="0" baseline="0" dirty="0" smtClean="0">
                          <a:ln>
                            <a:noFill/>
                          </a:ln>
                          <a:solidFill>
                            <a:srgbClr val="000000"/>
                          </a:solidFill>
                          <a:effectLst/>
                          <a:latin typeface="Times New Roman" pitchFamily="18" charset="0"/>
                          <a:ea typeface="+mn-ea"/>
                          <a:cs typeface="Times New Roman" pitchFamily="18" charset="0"/>
                        </a:rPr>
                        <a:t>заключение</a:t>
                      </a:r>
                    </a:p>
                  </a:txBody>
                  <a:tcPr marL="68580" marR="68580" marT="0" marB="0" horzOverflow="overflow">
                    <a:lnL w="12700" cap="flat" cmpd="sng" algn="ctr">
                      <a:solidFill>
                        <a:srgbClr val="C32D2E"/>
                      </a:solidFill>
                      <a:prstDash val="solid"/>
                      <a:round/>
                      <a:headEnd type="none" w="med" len="med"/>
                      <a:tailEnd type="none" w="med" len="med"/>
                    </a:lnL>
                    <a:lnR w="12700" cap="flat" cmpd="sng" algn="ctr">
                      <a:solidFill>
                        <a:srgbClr val="C32D2E"/>
                      </a:solidFill>
                      <a:prstDash val="solid"/>
                      <a:round/>
                      <a:headEnd type="none" w="med" len="med"/>
                      <a:tailEnd type="none" w="med" len="med"/>
                    </a:lnR>
                    <a:lnT w="12700" cap="flat" cmpd="sng" algn="ctr">
                      <a:solidFill>
                        <a:srgbClr val="C32D2E"/>
                      </a:solidFill>
                      <a:prstDash val="solid"/>
                      <a:round/>
                      <a:headEnd type="none" w="med" len="med"/>
                      <a:tailEnd type="none" w="med" len="med"/>
                    </a:lnT>
                    <a:lnB w="12700" cap="flat" cmpd="sng" algn="ctr">
                      <a:solidFill>
                        <a:srgbClr val="C32D2E"/>
                      </a:solidFill>
                      <a:prstDash val="solid"/>
                      <a:round/>
                      <a:headEnd type="none" w="med" len="med"/>
                      <a:tailEnd type="none" w="med" len="med"/>
                    </a:lnB>
                    <a:lnTlToBr>
                      <a:noFill/>
                    </a:lnTlToBr>
                    <a:lnBlToTr>
                      <a:noFill/>
                    </a:lnBlToTr>
                    <a:solidFill>
                      <a:srgbClr val="E9CDCD"/>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970458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idx="4294967295"/>
          </p:nvPr>
        </p:nvSpPr>
        <p:spPr>
          <a:xfrm>
            <a:off x="0" y="357188"/>
            <a:ext cx="8964488" cy="642937"/>
          </a:xfrm>
        </p:spPr>
        <p:txBody>
          <a:bodyPr>
            <a:normAutofit fontScale="90000"/>
          </a:bodyPr>
          <a:lstStyle/>
          <a:p>
            <a:pPr algn="ctr" eaLnBrk="1" fontAlgn="auto" hangingPunct="1">
              <a:spcAft>
                <a:spcPts val="0"/>
              </a:spcAft>
              <a:defRPr/>
            </a:pPr>
            <a:r>
              <a:rPr lang="ru-RU" sz="1800" b="1" dirty="0" smtClean="0">
                <a:solidFill>
                  <a:schemeClr val="tx2">
                    <a:satMod val="130000"/>
                  </a:schemeClr>
                </a:solidFill>
              </a:rPr>
              <a:t>ОСНОВНЫЕ </a:t>
            </a:r>
            <a:r>
              <a:rPr lang="ru-RU" sz="1800" b="1" dirty="0" smtClean="0">
                <a:solidFill>
                  <a:schemeClr val="tx2">
                    <a:satMod val="130000"/>
                  </a:schemeClr>
                </a:solidFill>
              </a:rPr>
              <a:t>ЭТАПЫ И ПОСЛЕДОВАТЕЛЬНОСТЬ КОНТРОЛЬНО-РЕВИЗИОННОЙ РАБОТЫ</a:t>
            </a:r>
            <a:r>
              <a:rPr lang="ru-RU" sz="2400" dirty="0" smtClean="0">
                <a:solidFill>
                  <a:schemeClr val="tx2">
                    <a:satMod val="130000"/>
                  </a:schemeClr>
                </a:solidFill>
              </a:rPr>
              <a:t/>
            </a:r>
            <a:br>
              <a:rPr lang="ru-RU" sz="2400" dirty="0" smtClean="0">
                <a:solidFill>
                  <a:schemeClr val="tx2">
                    <a:satMod val="130000"/>
                  </a:schemeClr>
                </a:solidFill>
              </a:rPr>
            </a:br>
            <a:endParaRPr lang="ru-RU" sz="2400" dirty="0" smtClean="0">
              <a:solidFill>
                <a:schemeClr val="tx2">
                  <a:satMod val="130000"/>
                </a:schemeClr>
              </a:solidFill>
            </a:endParaRPr>
          </a:p>
        </p:txBody>
      </p:sp>
      <p:graphicFrame>
        <p:nvGraphicFramePr>
          <p:cNvPr id="6" name="Содержимое 5"/>
          <p:cNvGraphicFramePr>
            <a:graphicFrameLocks noGrp="1"/>
          </p:cNvGraphicFramePr>
          <p:nvPr>
            <p:ph idx="4294967295"/>
            <p:extLst>
              <p:ext uri="{D42A27DB-BD31-4B8C-83A1-F6EECF244321}">
                <p14:modId xmlns:p14="http://schemas.microsoft.com/office/powerpoint/2010/main" val="2317708898"/>
              </p:ext>
            </p:extLst>
          </p:nvPr>
        </p:nvGraphicFramePr>
        <p:xfrm>
          <a:off x="742950" y="785813"/>
          <a:ext cx="7933506" cy="5643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02931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929130644"/>
              </p:ext>
            </p:extLst>
          </p:nvPr>
        </p:nvGraphicFramePr>
        <p:xfrm>
          <a:off x="755576" y="404664"/>
          <a:ext cx="7499350" cy="1728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539552" y="2276872"/>
            <a:ext cx="8208912" cy="4524315"/>
          </a:xfrm>
          <a:prstGeom prst="rect">
            <a:avLst/>
          </a:prstGeom>
        </p:spPr>
        <p:txBody>
          <a:bodyPr wrap="square">
            <a:spAutoFit/>
          </a:bodyPr>
          <a:lstStyle/>
          <a:p>
            <a:pPr marL="285750" indent="-285750">
              <a:buFont typeface="Courier New" panose="02070309020205020404" pitchFamily="49" charset="0"/>
              <a:buChar char="o"/>
            </a:pPr>
            <a:r>
              <a:rPr lang="ru-RU" altLang="ru-RU" dirty="0" smtClean="0"/>
              <a:t>Ревизии планируются </a:t>
            </a:r>
            <a:r>
              <a:rPr lang="ru-RU" altLang="ru-RU" dirty="0"/>
              <a:t>в тех организациях, в которых продолжительное время их не было, имеются недостатки и сигналы о злоупотреблениях. </a:t>
            </a:r>
            <a:endParaRPr lang="ru-RU" altLang="ru-RU" dirty="0" smtClean="0"/>
          </a:p>
          <a:p>
            <a:pPr marL="285750" indent="-285750">
              <a:buFont typeface="Courier New" panose="02070309020205020404" pitchFamily="49" charset="0"/>
              <a:buChar char="o"/>
            </a:pPr>
            <a:r>
              <a:rPr lang="ru-RU" altLang="ru-RU" dirty="0" smtClean="0"/>
              <a:t>Составлению </a:t>
            </a:r>
            <a:r>
              <a:rPr lang="ru-RU" altLang="ru-RU" dirty="0"/>
              <a:t>планов предшествует изучение отчетности организаций, материалов ранее проведенных ревизий и т. д</a:t>
            </a:r>
            <a:r>
              <a:rPr lang="ru-RU" altLang="ru-RU" dirty="0" smtClean="0"/>
              <a:t>.</a:t>
            </a:r>
            <a:r>
              <a:rPr lang="ru-RU" altLang="ru-RU" dirty="0"/>
              <a:t> Каждая ревизия должна охватывать период начиная с даты окончания предыдущей ревизии заканчивая датой начала планируемой </a:t>
            </a:r>
            <a:r>
              <a:rPr lang="ru-RU" altLang="ru-RU" dirty="0" smtClean="0"/>
              <a:t>ревизии.</a:t>
            </a:r>
          </a:p>
          <a:p>
            <a:pPr marL="285750" indent="-285750">
              <a:buFont typeface="Courier New" panose="02070309020205020404" pitchFamily="49" charset="0"/>
              <a:buChar char="o"/>
            </a:pPr>
            <a:r>
              <a:rPr lang="ru-RU" altLang="ru-RU" dirty="0" smtClean="0"/>
              <a:t>В </a:t>
            </a:r>
            <a:r>
              <a:rPr lang="ru-RU" altLang="ru-RU" b="1" dirty="0"/>
              <a:t>планах</a:t>
            </a:r>
            <a:r>
              <a:rPr lang="ru-RU" altLang="ru-RU" dirty="0"/>
              <a:t> указываются: наименование организаций, проверяемый период, даты начала и окончания ревизий, вид ревизий, фамилии исполнителей. </a:t>
            </a:r>
          </a:p>
          <a:p>
            <a:pPr marL="285750" indent="-285750">
              <a:buFont typeface="Courier New" panose="02070309020205020404" pitchFamily="49" charset="0"/>
              <a:buChar char="o"/>
            </a:pPr>
            <a:r>
              <a:rPr lang="ru-RU" altLang="ru-RU" dirty="0" smtClean="0"/>
              <a:t>Продолжительность </a:t>
            </a:r>
            <a:r>
              <a:rPr lang="ru-RU" altLang="ru-RU" dirty="0"/>
              <a:t>ревизии не должна превышать </a:t>
            </a:r>
            <a:r>
              <a:rPr lang="ru-RU" altLang="ru-RU" b="1" dirty="0"/>
              <a:t>30-45 календарных дней. </a:t>
            </a:r>
          </a:p>
          <a:p>
            <a:pPr marL="285750" indent="-285750">
              <a:buFont typeface="Courier New" panose="02070309020205020404" pitchFamily="49" charset="0"/>
              <a:buChar char="o"/>
            </a:pPr>
            <a:r>
              <a:rPr lang="ru-RU" altLang="ru-RU" dirty="0"/>
              <a:t>При планировании контрольно-ревизионной работы следует предусмотреть равномерную загрузку работников контрольно-ревизионного </a:t>
            </a:r>
            <a:r>
              <a:rPr lang="ru-RU" altLang="ru-RU" dirty="0" smtClean="0"/>
              <a:t>аппарата. В </a:t>
            </a:r>
            <a:r>
              <a:rPr lang="ru-RU" altLang="ru-RU" dirty="0"/>
              <a:t>год каждый ревизор должен участвовать в среднем в </a:t>
            </a:r>
            <a:r>
              <a:rPr lang="ru-RU" altLang="ru-RU" b="1" dirty="0" smtClean="0"/>
              <a:t>8-9 проверках</a:t>
            </a:r>
            <a:r>
              <a:rPr lang="ru-RU" altLang="ru-RU" dirty="0" smtClean="0"/>
              <a:t>.</a:t>
            </a:r>
            <a:endParaRPr lang="ru-RU" altLang="ru-RU" dirty="0"/>
          </a:p>
          <a:p>
            <a:r>
              <a:rPr lang="ru-RU" altLang="ru-RU" dirty="0" smtClean="0"/>
              <a:t> </a:t>
            </a:r>
            <a:endParaRPr lang="ru-RU" altLang="ru-RU" dirty="0"/>
          </a:p>
        </p:txBody>
      </p:sp>
    </p:spTree>
    <p:extLst>
      <p:ext uri="{BB962C8B-B14F-4D97-AF65-F5344CB8AC3E}">
        <p14:creationId xmlns:p14="http://schemas.microsoft.com/office/powerpoint/2010/main" val="413900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7"/>
          <p:cNvSpPr>
            <a:spLocks noGrp="1" noChangeArrowheads="1"/>
          </p:cNvSpPr>
          <p:nvPr>
            <p:ph type="title"/>
          </p:nvPr>
        </p:nvSpPr>
        <p:spPr>
          <a:xfrm>
            <a:off x="611188" y="404813"/>
            <a:ext cx="7848600" cy="431800"/>
          </a:xfrm>
        </p:spPr>
        <p:txBody>
          <a:bodyPr>
            <a:noAutofit/>
          </a:bodyPr>
          <a:lstStyle/>
          <a:p>
            <a:pPr algn="ctr" eaLnBrk="1" fontAlgn="auto" hangingPunct="1">
              <a:spcAft>
                <a:spcPts val="0"/>
              </a:spcAft>
              <a:defRPr/>
            </a:pPr>
            <a:r>
              <a:rPr lang="ru-RU" sz="1800" b="1" dirty="0" smtClean="0">
                <a:solidFill>
                  <a:schemeClr val="tx2">
                    <a:satMod val="130000"/>
                  </a:schemeClr>
                </a:solidFill>
              </a:rPr>
              <a:t>План проведения документальных ревизий и проверок на 20__год</a:t>
            </a:r>
            <a:r>
              <a:rPr lang="ru-RU" dirty="0" smtClean="0">
                <a:solidFill>
                  <a:schemeClr val="tx2">
                    <a:satMod val="130000"/>
                  </a:schemeClr>
                </a:solidFill>
              </a:rPr>
              <a:t> </a:t>
            </a:r>
          </a:p>
        </p:txBody>
      </p:sp>
      <p:graphicFrame>
        <p:nvGraphicFramePr>
          <p:cNvPr id="52328" name="Group 104"/>
          <p:cNvGraphicFramePr>
            <a:graphicFrameLocks noGrp="1"/>
          </p:cNvGraphicFramePr>
          <p:nvPr>
            <p:ph idx="1"/>
            <p:extLst>
              <p:ext uri="{D42A27DB-BD31-4B8C-83A1-F6EECF244321}">
                <p14:modId xmlns:p14="http://schemas.microsoft.com/office/powerpoint/2010/main" val="943963157"/>
              </p:ext>
            </p:extLst>
          </p:nvPr>
        </p:nvGraphicFramePr>
        <p:xfrm>
          <a:off x="539552" y="1039104"/>
          <a:ext cx="8137525" cy="1941472"/>
        </p:xfrm>
        <a:graphic>
          <a:graphicData uri="http://schemas.openxmlformats.org/drawingml/2006/table">
            <a:tbl>
              <a:tblPr/>
              <a:tblGrid>
                <a:gridCol w="1666875">
                  <a:extLst>
                    <a:ext uri="{9D8B030D-6E8A-4147-A177-3AD203B41FA5}">
                      <a16:colId xmlns:a16="http://schemas.microsoft.com/office/drawing/2014/main" xmlns="" val="20000"/>
                    </a:ext>
                  </a:extLst>
                </a:gridCol>
                <a:gridCol w="1501775">
                  <a:extLst>
                    <a:ext uri="{9D8B030D-6E8A-4147-A177-3AD203B41FA5}">
                      <a16:colId xmlns:a16="http://schemas.microsoft.com/office/drawing/2014/main" xmlns="" val="20001"/>
                    </a:ext>
                  </a:extLst>
                </a:gridCol>
                <a:gridCol w="1152525">
                  <a:extLst>
                    <a:ext uri="{9D8B030D-6E8A-4147-A177-3AD203B41FA5}">
                      <a16:colId xmlns:a16="http://schemas.microsoft.com/office/drawing/2014/main" xmlns="" val="20002"/>
                    </a:ext>
                  </a:extLst>
                </a:gridCol>
                <a:gridCol w="1295400">
                  <a:extLst>
                    <a:ext uri="{9D8B030D-6E8A-4147-A177-3AD203B41FA5}">
                      <a16:colId xmlns:a16="http://schemas.microsoft.com/office/drawing/2014/main" xmlns="" val="20003"/>
                    </a:ext>
                  </a:extLst>
                </a:gridCol>
                <a:gridCol w="1344633">
                  <a:extLst>
                    <a:ext uri="{9D8B030D-6E8A-4147-A177-3AD203B41FA5}">
                      <a16:colId xmlns:a16="http://schemas.microsoft.com/office/drawing/2014/main" xmlns="" val="20004"/>
                    </a:ext>
                  </a:extLst>
                </a:gridCol>
                <a:gridCol w="1176317">
                  <a:extLst>
                    <a:ext uri="{9D8B030D-6E8A-4147-A177-3AD203B41FA5}">
                      <a16:colId xmlns:a16="http://schemas.microsoft.com/office/drawing/2014/main" xmlns="" val="20005"/>
                    </a:ext>
                  </a:extLst>
                </a:gridCol>
              </a:tblGrid>
              <a:tr h="8640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mn-lt"/>
                          <a:cs typeface="Times New Roman" pitchFamily="18" charset="0"/>
                        </a:rPr>
                        <a:t>Наименование организации, подразделения (объект ревизии)</a:t>
                      </a:r>
                      <a:r>
                        <a:rPr kumimoji="0" lang="ru-RU" sz="1400" b="0" i="0" u="none" strike="noStrike" cap="none" normalizeH="0" baseline="0" dirty="0" smtClean="0">
                          <a:ln>
                            <a:noFill/>
                          </a:ln>
                          <a:solidFill>
                            <a:srgbClr val="000000"/>
                          </a:solidFill>
                          <a:effectLst/>
                          <a:latin typeface="+mn-lt"/>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mn-lt"/>
                          <a:cs typeface="Times New Roman" pitchFamily="18" charset="0"/>
                        </a:rPr>
                        <a:t>Срок проведения предыдущей ревизии</a:t>
                      </a:r>
                      <a:r>
                        <a:rPr kumimoji="0" lang="ru-RU" sz="1400" b="0" i="0" u="none" strike="noStrike" cap="none" normalizeH="0" baseline="0" dirty="0" smtClean="0">
                          <a:ln>
                            <a:noFill/>
                          </a:ln>
                          <a:solidFill>
                            <a:srgbClr val="000000"/>
                          </a:solidFill>
                          <a:effectLst/>
                          <a:latin typeface="+mn-lt"/>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mn-lt"/>
                          <a:cs typeface="Times New Roman" pitchFamily="18" charset="0"/>
                        </a:rPr>
                        <a:t>Вид ревизии или проверки</a:t>
                      </a:r>
                      <a:r>
                        <a:rPr kumimoji="0" lang="ru-RU" sz="1400" b="0" i="0" u="none" strike="noStrike" cap="none" normalizeH="0" baseline="0" dirty="0" smtClean="0">
                          <a:ln>
                            <a:noFill/>
                          </a:ln>
                          <a:solidFill>
                            <a:srgbClr val="000000"/>
                          </a:solidFill>
                          <a:effectLst/>
                          <a:latin typeface="+mn-lt"/>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mn-lt"/>
                          <a:cs typeface="Times New Roman" pitchFamily="18" charset="0"/>
                        </a:rPr>
                        <a:t>Ревизуемый период</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mn-lt"/>
                          <a:cs typeface="Times New Roman" pitchFamily="18" charset="0"/>
                        </a:rPr>
                        <a:t>Срок проведения ревизии</a:t>
                      </a:r>
                      <a:r>
                        <a:rPr kumimoji="0" lang="ru-RU" sz="1400" b="0" i="0" u="none" strike="noStrike" cap="none" normalizeH="0" baseline="0" dirty="0" smtClean="0">
                          <a:ln>
                            <a:noFill/>
                          </a:ln>
                          <a:solidFill>
                            <a:srgbClr val="000000"/>
                          </a:solidFill>
                          <a:effectLst/>
                          <a:latin typeface="+mn-lt"/>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400" b="0" i="0" u="none" strike="noStrike" cap="none" normalizeH="0" baseline="0" dirty="0" smtClean="0">
                          <a:ln>
                            <a:noFill/>
                          </a:ln>
                          <a:solidFill>
                            <a:srgbClr val="000000"/>
                          </a:solidFill>
                          <a:effectLst/>
                          <a:latin typeface="+mn-lt"/>
                          <a:cs typeface="Times New Roman" pitchFamily="18" charset="0"/>
                        </a:rPr>
                        <a:t>должность, Ф.И.О. ревизора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extLst>
                  <a:ext uri="{0D108BD9-81ED-4DB2-BD59-A6C34878D82A}">
                    <a16:rowId xmlns:a16="http://schemas.microsoft.com/office/drawing/2014/main" xmlns="" val="10000"/>
                  </a:ext>
                </a:extLst>
              </a:tr>
              <a:tr h="2072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650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817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302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2" name="Прямоугольник 1"/>
          <p:cNvSpPr/>
          <p:nvPr/>
        </p:nvSpPr>
        <p:spPr>
          <a:xfrm>
            <a:off x="395536" y="3068960"/>
            <a:ext cx="8352928" cy="2970044"/>
          </a:xfrm>
          <a:prstGeom prst="rect">
            <a:avLst/>
          </a:prstGeom>
        </p:spPr>
        <p:txBody>
          <a:bodyPr wrap="square">
            <a:spAutoFit/>
          </a:bodyPr>
          <a:lstStyle/>
          <a:p>
            <a:pPr marL="285750" indent="-285750">
              <a:buFont typeface="Courier New" panose="02070309020205020404" pitchFamily="49" charset="0"/>
              <a:buChar char="o"/>
            </a:pPr>
            <a:r>
              <a:rPr lang="ru-RU" sz="1700" dirty="0"/>
              <a:t>На основании годовых планов контрольно-ревизионной работы каждый работник контрольно-ревизионного аппарата разрабатывает  </a:t>
            </a:r>
            <a:r>
              <a:rPr lang="ru-RU" sz="1700" b="1" cap="all" dirty="0"/>
              <a:t>индивидуальный план-график работы на </a:t>
            </a:r>
            <a:r>
              <a:rPr lang="ru-RU" sz="1700" b="1" cap="all" dirty="0" smtClean="0"/>
              <a:t>год</a:t>
            </a:r>
            <a:r>
              <a:rPr lang="ru-RU" sz="1700" dirty="0" smtClean="0"/>
              <a:t>.</a:t>
            </a:r>
          </a:p>
          <a:p>
            <a:pPr marL="285750" indent="-285750">
              <a:buFont typeface="Courier New" panose="02070309020205020404" pitchFamily="49" charset="0"/>
              <a:buChar char="o"/>
            </a:pPr>
            <a:r>
              <a:rPr lang="ru-RU" altLang="ru-RU" sz="1700" dirty="0" smtClean="0"/>
              <a:t>За 3-5 </a:t>
            </a:r>
            <a:r>
              <a:rPr lang="ru-RU" altLang="ru-RU" sz="1700" dirty="0"/>
              <a:t>дней до начала ревизии издается приказ (распоряжение) руководителя ревизующей организации о назначении </a:t>
            </a:r>
            <a:r>
              <a:rPr lang="ru-RU" altLang="ru-RU" sz="1700" dirty="0" smtClean="0"/>
              <a:t>ревизии.</a:t>
            </a:r>
          </a:p>
          <a:p>
            <a:pPr marL="285750" indent="-285750">
              <a:buFont typeface="Courier New" panose="02070309020205020404" pitchFamily="49" charset="0"/>
              <a:buChar char="o"/>
            </a:pPr>
            <a:r>
              <a:rPr lang="ru-RU" altLang="ru-RU" sz="1700" dirty="0"/>
              <a:t>Подготовка ревизии начинается с изучения состояния объекта, т. е. до выезда на предприятие изучается годовая, периодическая бухгалтерская и статистическая отчетность, акт предыдущей ревизии, определяются методы и последовательность проверки.</a:t>
            </a:r>
          </a:p>
          <a:p>
            <a:pPr marL="285750" indent="-285750">
              <a:buFont typeface="Courier New" panose="02070309020205020404" pitchFamily="49" charset="0"/>
              <a:buChar char="o"/>
            </a:pPr>
            <a:r>
              <a:rPr lang="ru-RU" altLang="ru-RU" sz="1700" dirty="0"/>
              <a:t>С учетом результатов изучения этих материалов разрабатывается </a:t>
            </a:r>
            <a:r>
              <a:rPr lang="ru-RU" altLang="ru-RU" sz="1700" b="1" dirty="0"/>
              <a:t>программа ревизии (</a:t>
            </a:r>
            <a:r>
              <a:rPr lang="ru-RU" altLang="ru-RU" sz="1700" b="1" dirty="0" smtClean="0"/>
              <a:t>задание)</a:t>
            </a:r>
            <a:r>
              <a:rPr lang="ru-RU" altLang="ru-RU" sz="1700" dirty="0" smtClean="0"/>
              <a:t>.</a:t>
            </a:r>
            <a:endParaRPr lang="ru-RU" altLang="ru-RU" sz="1700" dirty="0"/>
          </a:p>
        </p:txBody>
      </p:sp>
    </p:spTree>
    <p:extLst>
      <p:ext uri="{BB962C8B-B14F-4D97-AF65-F5344CB8AC3E}">
        <p14:creationId xmlns:p14="http://schemas.microsoft.com/office/powerpoint/2010/main" val="12870493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type="title"/>
          </p:nvPr>
        </p:nvSpPr>
        <p:spPr>
          <a:xfrm>
            <a:off x="457200" y="533400"/>
            <a:ext cx="8229600" cy="519336"/>
          </a:xfrm>
        </p:spPr>
        <p:txBody>
          <a:bodyPr>
            <a:noAutofit/>
          </a:bodyPr>
          <a:lstStyle/>
          <a:p>
            <a:pPr algn="ctr" eaLnBrk="1" fontAlgn="auto" hangingPunct="1">
              <a:spcAft>
                <a:spcPts val="0"/>
              </a:spcAft>
              <a:defRPr/>
            </a:pPr>
            <a:r>
              <a:rPr lang="ru-RU" sz="3200" b="1" dirty="0" smtClean="0">
                <a:solidFill>
                  <a:schemeClr val="tx2">
                    <a:satMod val="130000"/>
                  </a:schemeClr>
                </a:solidFill>
              </a:rPr>
              <a:t>Программа ревизии</a:t>
            </a:r>
          </a:p>
        </p:txBody>
      </p:sp>
      <p:graphicFrame>
        <p:nvGraphicFramePr>
          <p:cNvPr id="55350" name="Group 54"/>
          <p:cNvGraphicFramePr>
            <a:graphicFrameLocks noGrp="1"/>
          </p:cNvGraphicFramePr>
          <p:nvPr>
            <p:ph idx="1"/>
            <p:extLst>
              <p:ext uri="{D42A27DB-BD31-4B8C-83A1-F6EECF244321}">
                <p14:modId xmlns:p14="http://schemas.microsoft.com/office/powerpoint/2010/main" val="142456826"/>
              </p:ext>
            </p:extLst>
          </p:nvPr>
        </p:nvGraphicFramePr>
        <p:xfrm>
          <a:off x="611560" y="1254310"/>
          <a:ext cx="8280920" cy="2476826"/>
        </p:xfrm>
        <a:graphic>
          <a:graphicData uri="http://schemas.openxmlformats.org/drawingml/2006/table">
            <a:tbl>
              <a:tblPr/>
              <a:tblGrid>
                <a:gridCol w="662920">
                  <a:extLst>
                    <a:ext uri="{9D8B030D-6E8A-4147-A177-3AD203B41FA5}">
                      <a16:colId xmlns:a16="http://schemas.microsoft.com/office/drawing/2014/main" xmlns="" val="20000"/>
                    </a:ext>
                  </a:extLst>
                </a:gridCol>
                <a:gridCol w="1666088">
                  <a:extLst>
                    <a:ext uri="{9D8B030D-6E8A-4147-A177-3AD203B41FA5}">
                      <a16:colId xmlns:a16="http://schemas.microsoft.com/office/drawing/2014/main" xmlns="" val="20001"/>
                    </a:ext>
                  </a:extLst>
                </a:gridCol>
                <a:gridCol w="1448842">
                  <a:extLst>
                    <a:ext uri="{9D8B030D-6E8A-4147-A177-3AD203B41FA5}">
                      <a16:colId xmlns:a16="http://schemas.microsoft.com/office/drawing/2014/main" xmlns="" val="20002"/>
                    </a:ext>
                  </a:extLst>
                </a:gridCol>
                <a:gridCol w="1522322">
                  <a:extLst>
                    <a:ext uri="{9D8B030D-6E8A-4147-A177-3AD203B41FA5}">
                      <a16:colId xmlns:a16="http://schemas.microsoft.com/office/drawing/2014/main" xmlns="" val="20003"/>
                    </a:ext>
                  </a:extLst>
                </a:gridCol>
                <a:gridCol w="1600595">
                  <a:extLst>
                    <a:ext uri="{9D8B030D-6E8A-4147-A177-3AD203B41FA5}">
                      <a16:colId xmlns:a16="http://schemas.microsoft.com/office/drawing/2014/main" xmlns="" val="20004"/>
                    </a:ext>
                  </a:extLst>
                </a:gridCol>
                <a:gridCol w="1380153">
                  <a:extLst>
                    <a:ext uri="{9D8B030D-6E8A-4147-A177-3AD203B41FA5}">
                      <a16:colId xmlns:a16="http://schemas.microsoft.com/office/drawing/2014/main" xmlns="" val="20005"/>
                    </a:ext>
                  </a:extLst>
                </a:gridCol>
              </a:tblGrid>
              <a:tr h="79243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dirty="0" err="1" smtClean="0">
                          <a:ln>
                            <a:noFill/>
                          </a:ln>
                          <a:solidFill>
                            <a:srgbClr val="000000"/>
                          </a:solidFill>
                          <a:effectLst/>
                          <a:latin typeface="Times New Roman" pitchFamily="18" charset="0"/>
                          <a:cs typeface="Times New Roman" pitchFamily="18" charset="0"/>
                        </a:rPr>
                        <a:t>п</a:t>
                      </a: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a:t>
                      </a:r>
                      <a:r>
                        <a:rPr kumimoji="0" lang="ru-RU" sz="1600" b="0" i="0" u="none" strike="noStrike" cap="none" normalizeH="0" baseline="0" dirty="0" err="1" smtClean="0">
                          <a:ln>
                            <a:noFill/>
                          </a:ln>
                          <a:solidFill>
                            <a:srgbClr val="000000"/>
                          </a:solidFill>
                          <a:effectLst/>
                          <a:latin typeface="Times New Roman" pitchFamily="18" charset="0"/>
                          <a:cs typeface="Times New Roman" pitchFamily="18" charset="0"/>
                        </a:rPr>
                        <a:t>п</a:t>
                      </a:r>
                      <a:endParaRPr kumimoji="0" lang="ru-RU" sz="1600" b="0" i="0" u="none" strike="noStrike" cap="none" normalizeH="0" baseline="0" dirty="0" smtClean="0">
                        <a:ln>
                          <a:noFill/>
                        </a:ln>
                        <a:solidFill>
                          <a:srgbClr val="000000"/>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dirty="0" smtClean="0">
                          <a:ln>
                            <a:noFill/>
                          </a:ln>
                          <a:solidFill>
                            <a:srgbClr val="000000"/>
                          </a:solidFill>
                          <a:effectLst/>
                          <a:latin typeface="Arial" pitchFamily="34" charset="0"/>
                          <a:cs typeface="Times New Roman" pitchFamily="18" charset="0"/>
                        </a:rPr>
                        <a:t>Этапы проверки</a:t>
                      </a:r>
                      <a:r>
                        <a:rPr kumimoji="0" lang="ru-RU" sz="1600" b="0" i="0" u="none" strike="noStrike" cap="none" normalizeH="0" baseline="0" dirty="0" smtClean="0">
                          <a:ln>
                            <a:noFill/>
                          </a:ln>
                          <a:solidFill>
                            <a:srgbClr val="000000"/>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dirty="0" smtClean="0">
                          <a:ln>
                            <a:noFill/>
                          </a:ln>
                          <a:solidFill>
                            <a:srgbClr val="000000"/>
                          </a:solidFill>
                          <a:effectLst/>
                          <a:latin typeface="Arial" pitchFamily="34" charset="0"/>
                          <a:cs typeface="Times New Roman" pitchFamily="18" charset="0"/>
                        </a:rPr>
                        <a:t>Период проведения</a:t>
                      </a:r>
                      <a:r>
                        <a:rPr kumimoji="0" lang="ru-RU" sz="1600" b="0" i="0" u="none" strike="noStrike" cap="none" normalizeH="0" baseline="0" dirty="0" smtClean="0">
                          <a:ln>
                            <a:noFill/>
                          </a:ln>
                          <a:solidFill>
                            <a:srgbClr val="000000"/>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dirty="0" smtClean="0">
                          <a:ln>
                            <a:noFill/>
                          </a:ln>
                          <a:solidFill>
                            <a:srgbClr val="000000"/>
                          </a:solidFill>
                          <a:effectLst/>
                          <a:latin typeface="Arial" pitchFamily="34" charset="0"/>
                          <a:cs typeface="Times New Roman" pitchFamily="18" charset="0"/>
                        </a:rPr>
                        <a:t>Исполнитель</a:t>
                      </a:r>
                      <a:r>
                        <a:rPr kumimoji="0" lang="ru-RU" sz="1600" b="0" i="0" u="none" strike="noStrike" cap="none" normalizeH="0" baseline="0" dirty="0" smtClean="0">
                          <a:ln>
                            <a:noFill/>
                          </a:ln>
                          <a:solidFill>
                            <a:srgbClr val="000000"/>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dirty="0" smtClean="0">
                          <a:ln>
                            <a:noFill/>
                          </a:ln>
                          <a:solidFill>
                            <a:srgbClr val="000000"/>
                          </a:solidFill>
                          <a:effectLst/>
                          <a:latin typeface="Arial" pitchFamily="34" charset="0"/>
                          <a:cs typeface="Times New Roman" pitchFamily="18" charset="0"/>
                        </a:rPr>
                        <a:t>Документы, подлежащие проверке</a:t>
                      </a:r>
                      <a:r>
                        <a:rPr kumimoji="0" lang="ru-RU" sz="1600" b="0" i="0" u="none" strike="noStrike" cap="none" normalizeH="0" baseline="0" dirty="0" smtClean="0">
                          <a:ln>
                            <a:noFill/>
                          </a:ln>
                          <a:solidFill>
                            <a:srgbClr val="000000"/>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cs typeface="Times New Roman" pitchFamily="18" charset="0"/>
                        </a:rPr>
                        <a:t>примечания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C5B7"/>
                    </a:solidFill>
                  </a:tcPr>
                </a:tc>
                <a:extLst>
                  <a:ext uri="{0D108BD9-81ED-4DB2-BD59-A6C34878D82A}">
                    <a16:rowId xmlns:a16="http://schemas.microsoft.com/office/drawing/2014/main" xmlns="" val="10000"/>
                  </a:ext>
                </a:extLst>
              </a:tr>
              <a:tr h="54553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59016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5040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2" name="Прямоугольник 1"/>
          <p:cNvSpPr/>
          <p:nvPr/>
        </p:nvSpPr>
        <p:spPr>
          <a:xfrm>
            <a:off x="971600" y="4005064"/>
            <a:ext cx="7560840" cy="1477328"/>
          </a:xfrm>
          <a:prstGeom prst="rect">
            <a:avLst/>
          </a:prstGeom>
        </p:spPr>
        <p:txBody>
          <a:bodyPr wrap="square">
            <a:spAutoFit/>
          </a:bodyPr>
          <a:lstStyle/>
          <a:p>
            <a:pPr marL="285750" indent="-285750">
              <a:buFont typeface="Courier New" panose="02070309020205020404" pitchFamily="49" charset="0"/>
              <a:buChar char="o"/>
            </a:pPr>
            <a:r>
              <a:rPr lang="ru-RU" altLang="ru-RU" b="1" dirty="0" smtClean="0"/>
              <a:t>Программа ревизии </a:t>
            </a:r>
            <a:r>
              <a:rPr lang="ru-RU" altLang="ru-RU" b="1" dirty="0"/>
              <a:t>(</a:t>
            </a:r>
            <a:r>
              <a:rPr lang="ru-RU" altLang="ru-RU" b="1" dirty="0" smtClean="0"/>
              <a:t>задание) </a:t>
            </a:r>
            <a:r>
              <a:rPr lang="ru-RU" altLang="ru-RU" dirty="0" smtClean="0"/>
              <a:t>предусматривает </a:t>
            </a:r>
            <a:r>
              <a:rPr lang="ru-RU" altLang="ru-RU" dirty="0"/>
              <a:t>перечень основных вопросов, на которых следует сосредоточить </a:t>
            </a:r>
            <a:r>
              <a:rPr lang="ru-RU" altLang="ru-RU" dirty="0" smtClean="0"/>
              <a:t>внимание ревизионной бригаде.</a:t>
            </a:r>
          </a:p>
          <a:p>
            <a:pPr marL="285750" indent="-285750">
              <a:buFont typeface="Courier New" panose="02070309020205020404" pitchFamily="49" charset="0"/>
              <a:buChar char="o"/>
            </a:pPr>
            <a:r>
              <a:rPr lang="ru-RU" altLang="ru-RU" dirty="0" smtClean="0"/>
              <a:t>Программа </a:t>
            </a:r>
            <a:r>
              <a:rPr lang="ru-RU" altLang="ru-RU" dirty="0"/>
              <a:t>описывает в логической последовательности содержание работы, которая должна быть выполнена.</a:t>
            </a:r>
            <a:endParaRPr lang="ru-RU" altLang="ru-RU" dirty="0"/>
          </a:p>
        </p:txBody>
      </p:sp>
    </p:spTree>
    <p:extLst>
      <p:ext uri="{BB962C8B-B14F-4D97-AF65-F5344CB8AC3E}">
        <p14:creationId xmlns:p14="http://schemas.microsoft.com/office/powerpoint/2010/main" val="1955025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eaLnBrk="1" fontAlgn="auto" hangingPunct="1">
              <a:spcAft>
                <a:spcPts val="0"/>
              </a:spcAft>
              <a:defRPr/>
            </a:pPr>
            <a:r>
              <a:rPr lang="ru-RU" sz="2400" dirty="0" smtClean="0">
                <a:solidFill>
                  <a:schemeClr val="tx2">
                    <a:satMod val="130000"/>
                  </a:schemeClr>
                </a:solidFill>
              </a:rPr>
              <a:t/>
            </a:r>
            <a:br>
              <a:rPr lang="ru-RU" sz="2400" dirty="0" smtClean="0">
                <a:solidFill>
                  <a:schemeClr val="tx2">
                    <a:satMod val="130000"/>
                  </a:schemeClr>
                </a:solidFill>
              </a:rPr>
            </a:br>
            <a:r>
              <a:rPr lang="ru-RU" sz="2400" dirty="0" smtClean="0">
                <a:solidFill>
                  <a:schemeClr val="tx2">
                    <a:satMod val="130000"/>
                  </a:schemeClr>
                </a:solidFill>
              </a:rPr>
              <a:t/>
            </a:r>
            <a:br>
              <a:rPr lang="ru-RU" sz="2400" dirty="0" smtClean="0">
                <a:solidFill>
                  <a:schemeClr val="tx2">
                    <a:satMod val="130000"/>
                  </a:schemeClr>
                </a:solidFill>
              </a:rPr>
            </a:br>
            <a:r>
              <a:rPr lang="ru-RU" sz="2400" b="1" cap="all" dirty="0" smtClean="0">
                <a:solidFill>
                  <a:schemeClr val="tx2">
                    <a:satMod val="130000"/>
                  </a:schemeClr>
                </a:solidFill>
              </a:rPr>
              <a:t>Этап 2. Организация работы на месте (объекте) ревизии</a:t>
            </a:r>
            <a:r>
              <a:rPr lang="ru-RU" cap="all" dirty="0" smtClean="0">
                <a:solidFill>
                  <a:schemeClr val="tx2">
                    <a:satMod val="130000"/>
                  </a:schemeClr>
                </a:solidFill>
              </a:rPr>
              <a:t/>
            </a:r>
            <a:br>
              <a:rPr lang="ru-RU" cap="all" dirty="0" smtClean="0">
                <a:solidFill>
                  <a:schemeClr val="tx2">
                    <a:satMod val="130000"/>
                  </a:schemeClr>
                </a:solidFill>
              </a:rPr>
            </a:br>
            <a:endParaRPr lang="ru-RU" cap="all" dirty="0">
              <a:solidFill>
                <a:schemeClr val="tx2">
                  <a:satMod val="130000"/>
                </a:schemeClr>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984285595"/>
              </p:ext>
            </p:extLst>
          </p:nvPr>
        </p:nvGraphicFramePr>
        <p:xfrm>
          <a:off x="827584" y="1628800"/>
          <a:ext cx="7920880" cy="4769212"/>
        </p:xfrm>
        <a:graphic>
          <a:graphicData uri="http://schemas.openxmlformats.org/drawingml/2006/table">
            <a:tbl>
              <a:tblPr firstRow="1" bandRow="1">
                <a:tableStyleId>{5940675A-B579-460E-94D1-54222C63F5DA}</a:tableStyleId>
              </a:tblPr>
              <a:tblGrid>
                <a:gridCol w="2310245">
                  <a:extLst>
                    <a:ext uri="{9D8B030D-6E8A-4147-A177-3AD203B41FA5}">
                      <a16:colId xmlns:a16="http://schemas.microsoft.com/office/drawing/2014/main" xmlns="" val="20000"/>
                    </a:ext>
                  </a:extLst>
                </a:gridCol>
                <a:gridCol w="5610635">
                  <a:extLst>
                    <a:ext uri="{9D8B030D-6E8A-4147-A177-3AD203B41FA5}">
                      <a16:colId xmlns:a16="http://schemas.microsoft.com/office/drawing/2014/main" xmlns="" val="20001"/>
                    </a:ext>
                  </a:extLst>
                </a:gridCol>
              </a:tblGrid>
              <a:tr h="2971426">
                <a:tc>
                  <a:txBody>
                    <a:bodyPr/>
                    <a:lstStyle/>
                    <a:p>
                      <a:r>
                        <a:rPr lang="ru-RU" sz="2400" dirty="0" smtClean="0"/>
                        <a:t>Руководитель ревизионной группы </a:t>
                      </a:r>
                      <a:r>
                        <a:rPr lang="ru-RU" sz="2400" u="sng" dirty="0" smtClean="0"/>
                        <a:t>должен</a:t>
                      </a:r>
                      <a:endParaRPr lang="ru-RU" sz="2400" u="sng" dirty="0"/>
                    </a:p>
                  </a:txBody>
                  <a:tcPr marL="83326" marR="83326" marT="45714" marB="45714"/>
                </a:tc>
                <a:tc>
                  <a:txBody>
                    <a:bodyPr/>
                    <a:lstStyle/>
                    <a:p>
                      <a:pPr>
                        <a:lnSpc>
                          <a:spcPct val="150000"/>
                        </a:lnSpc>
                        <a:buFont typeface="Wingdings" pitchFamily="2" charset="2"/>
                        <a:buChar char="v"/>
                      </a:pPr>
                      <a:r>
                        <a:rPr lang="ru-RU" sz="1800" dirty="0" smtClean="0"/>
                        <a:t>Предъявить руководителю ревизуемой организации удостоверение на проведение ревизии;</a:t>
                      </a:r>
                    </a:p>
                    <a:p>
                      <a:pPr>
                        <a:lnSpc>
                          <a:spcPct val="150000"/>
                        </a:lnSpc>
                        <a:buFont typeface="Wingdings" pitchFamily="2" charset="2"/>
                        <a:buChar char="v"/>
                      </a:pPr>
                      <a:r>
                        <a:rPr lang="ru-RU" sz="1800" dirty="0" smtClean="0"/>
                        <a:t>Ознакомить его с программой ревизии</a:t>
                      </a:r>
                    </a:p>
                    <a:p>
                      <a:pPr>
                        <a:lnSpc>
                          <a:spcPct val="150000"/>
                        </a:lnSpc>
                        <a:buFont typeface="Wingdings" pitchFamily="2" charset="2"/>
                        <a:buChar char="v"/>
                      </a:pPr>
                      <a:r>
                        <a:rPr lang="ru-RU" sz="1800" dirty="0" smtClean="0"/>
                        <a:t>Представить участников ревизионной группы</a:t>
                      </a:r>
                    </a:p>
                    <a:p>
                      <a:pPr>
                        <a:lnSpc>
                          <a:spcPct val="150000"/>
                        </a:lnSpc>
                        <a:buFont typeface="Wingdings" pitchFamily="2" charset="2"/>
                        <a:buChar char="v"/>
                      </a:pPr>
                      <a:r>
                        <a:rPr lang="ru-RU" sz="1800" dirty="0" smtClean="0"/>
                        <a:t>Решить</a:t>
                      </a:r>
                      <a:r>
                        <a:rPr lang="ru-RU" sz="1800" baseline="0" dirty="0" smtClean="0"/>
                        <a:t> организационно-технические вопросы проведения ревизии</a:t>
                      </a:r>
                      <a:endParaRPr lang="ru-RU" sz="1800" dirty="0"/>
                    </a:p>
                  </a:txBody>
                  <a:tcPr marL="83326" marR="83326" marT="45714" marB="45714"/>
                </a:tc>
                <a:extLst>
                  <a:ext uri="{0D108BD9-81ED-4DB2-BD59-A6C34878D82A}">
                    <a16:rowId xmlns:a16="http://schemas.microsoft.com/office/drawing/2014/main" xmlns="" val="10000"/>
                  </a:ext>
                </a:extLst>
              </a:tr>
              <a:tr h="1797424">
                <a:tc>
                  <a:txBody>
                    <a:bodyPr/>
                    <a:lstStyle/>
                    <a:p>
                      <a:r>
                        <a:rPr lang="ru-RU" sz="2400" dirty="0" smtClean="0"/>
                        <a:t>Руководитель ревизионной группы </a:t>
                      </a:r>
                      <a:r>
                        <a:rPr lang="ru-RU" sz="2400" u="sng" dirty="0" smtClean="0"/>
                        <a:t>определяет</a:t>
                      </a:r>
                      <a:endParaRPr lang="ru-RU" sz="2400" u="sng" dirty="0"/>
                    </a:p>
                  </a:txBody>
                  <a:tcPr marL="83326" marR="83326" marT="45714" marB="45714"/>
                </a:tc>
                <a:tc>
                  <a:txBody>
                    <a:bodyPr/>
                    <a:lstStyle/>
                    <a:p>
                      <a:pPr marL="0" algn="l" defTabSz="914400" rtl="0" eaLnBrk="1" latinLnBrk="0" hangingPunct="1">
                        <a:lnSpc>
                          <a:spcPct val="150000"/>
                        </a:lnSpc>
                        <a:buFont typeface="Wingdings" pitchFamily="2" charset="2"/>
                        <a:buChar char="v"/>
                      </a:pPr>
                      <a:r>
                        <a:rPr lang="ru-RU" sz="1800" kern="1200" dirty="0" smtClean="0">
                          <a:solidFill>
                            <a:schemeClr val="tx1"/>
                          </a:solidFill>
                          <a:latin typeface="+mn-lt"/>
                          <a:ea typeface="+mn-ea"/>
                          <a:cs typeface="+mn-cs"/>
                        </a:rPr>
                        <a:t>Объем и состав контрольных действий по каждому вопросу программы ревизии</a:t>
                      </a:r>
                    </a:p>
                    <a:p>
                      <a:pPr marL="0" algn="l" defTabSz="914400" rtl="0" eaLnBrk="1" latinLnBrk="0" hangingPunct="1">
                        <a:lnSpc>
                          <a:spcPct val="150000"/>
                        </a:lnSpc>
                        <a:buFont typeface="Wingdings" pitchFamily="2" charset="2"/>
                        <a:buChar char="v"/>
                      </a:pPr>
                      <a:r>
                        <a:rPr lang="ru-RU" sz="1800" kern="1200" dirty="0" smtClean="0">
                          <a:solidFill>
                            <a:schemeClr val="tx1"/>
                          </a:solidFill>
                          <a:latin typeface="+mn-lt"/>
                          <a:ea typeface="+mn-ea"/>
                          <a:cs typeface="+mn-cs"/>
                        </a:rPr>
                        <a:t>Методы, формы и способы проведения таких контрольных действий</a:t>
                      </a:r>
                    </a:p>
                  </a:txBody>
                  <a:tcPr marL="83326" marR="83326" marT="45714" marB="45714"/>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588396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74638"/>
            <a:ext cx="8178874" cy="796925"/>
          </a:xfrm>
        </p:spPr>
        <p:txBody>
          <a:bodyPr>
            <a:normAutofit fontScale="90000"/>
          </a:bodyPr>
          <a:lstStyle/>
          <a:p>
            <a:pPr algn="ctr" eaLnBrk="1" fontAlgn="auto" hangingPunct="1">
              <a:spcAft>
                <a:spcPts val="0"/>
              </a:spcAft>
              <a:defRPr/>
            </a:pPr>
            <a:r>
              <a:rPr lang="ru-RU" sz="2700" dirty="0" smtClean="0">
                <a:solidFill>
                  <a:schemeClr val="tx2">
                    <a:satMod val="130000"/>
                  </a:schemeClr>
                </a:solidFill>
              </a:rPr>
              <a:t/>
            </a:r>
            <a:br>
              <a:rPr lang="ru-RU" sz="2700" dirty="0" smtClean="0">
                <a:solidFill>
                  <a:schemeClr val="tx2">
                    <a:satMod val="130000"/>
                  </a:schemeClr>
                </a:solidFill>
              </a:rPr>
            </a:br>
            <a:r>
              <a:rPr lang="ru-RU" sz="2700" cap="all" dirty="0" smtClean="0">
                <a:solidFill>
                  <a:schemeClr val="tx2">
                    <a:satMod val="130000"/>
                  </a:schemeClr>
                </a:solidFill>
              </a:rPr>
              <a:t>Этап 3. Документальная и фактическая проверка</a:t>
            </a:r>
            <a:r>
              <a:rPr lang="ru-RU" sz="4400" cap="all" dirty="0" smtClean="0">
                <a:solidFill>
                  <a:schemeClr val="tx2">
                    <a:satMod val="130000"/>
                  </a:schemeClr>
                </a:solidFill>
              </a:rPr>
              <a:t/>
            </a:r>
            <a:br>
              <a:rPr lang="ru-RU" sz="4400" cap="all" dirty="0" smtClean="0">
                <a:solidFill>
                  <a:schemeClr val="tx2">
                    <a:satMod val="130000"/>
                  </a:schemeClr>
                </a:solidFill>
              </a:rPr>
            </a:br>
            <a:endParaRPr lang="ru-RU" cap="all" dirty="0">
              <a:solidFill>
                <a:schemeClr val="tx2">
                  <a:satMod val="130000"/>
                </a:schemeClr>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650090265"/>
              </p:ext>
            </p:extLst>
          </p:nvPr>
        </p:nvGraphicFramePr>
        <p:xfrm>
          <a:off x="1435100" y="1071546"/>
          <a:ext cx="7499350" cy="51768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7435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789040"/>
            <a:ext cx="7499350" cy="2154237"/>
          </a:xfrm>
        </p:spPr>
        <p:txBody>
          <a:bodyPr>
            <a:normAutofit fontScale="90000"/>
          </a:bodyPr>
          <a:lstStyle/>
          <a:p>
            <a:pPr marL="342900" indent="-342900">
              <a:buFont typeface="Courier New" panose="02070309020205020404" pitchFamily="49" charset="0"/>
              <a:buChar char="o"/>
              <a:defRPr/>
            </a:pPr>
            <a:r>
              <a:rPr lang="ru-RU" sz="2000" dirty="0" smtClean="0">
                <a:solidFill>
                  <a:srgbClr val="C00000"/>
                </a:solidFill>
              </a:rPr>
              <a:t>Доказательства</a:t>
            </a:r>
            <a:r>
              <a:rPr lang="ru-RU" sz="2000" dirty="0" smtClean="0">
                <a:solidFill>
                  <a:schemeClr val="tx1"/>
                </a:solidFill>
              </a:rPr>
              <a:t> – информация, полученная при проведении контрольного мероприятия и результат ее анализа, которые подтверждают выводы, сделанные по итогам этого </a:t>
            </a:r>
            <a:r>
              <a:rPr lang="ru-RU" sz="2000" dirty="0" smtClean="0">
                <a:solidFill>
                  <a:schemeClr val="tx1"/>
                </a:solidFill>
              </a:rPr>
              <a:t>мероприятия.</a:t>
            </a:r>
            <a:br>
              <a:rPr lang="ru-RU" sz="2000" dirty="0" smtClean="0">
                <a:solidFill>
                  <a:schemeClr val="tx1"/>
                </a:solidFill>
              </a:rPr>
            </a:br>
            <a:r>
              <a:rPr lang="ru-RU" sz="2000" dirty="0" smtClean="0">
                <a:solidFill>
                  <a:schemeClr val="tx1"/>
                </a:solidFill>
              </a:rPr>
              <a:t>Доказательства </a:t>
            </a:r>
            <a:r>
              <a:rPr lang="ru-RU" sz="2000" dirty="0" smtClean="0">
                <a:solidFill>
                  <a:schemeClr val="tx1"/>
                </a:solidFill>
              </a:rPr>
              <a:t>считаются достаточными, если для подтверждения выводов, сделанных по </a:t>
            </a:r>
            <a:r>
              <a:rPr lang="ru-RU" sz="2000" dirty="0" smtClean="0">
                <a:solidFill>
                  <a:schemeClr val="tx1"/>
                </a:solidFill>
              </a:rPr>
              <a:t>результатам </a:t>
            </a:r>
            <a:r>
              <a:rPr lang="ru-RU" sz="2000" dirty="0" smtClean="0">
                <a:solidFill>
                  <a:schemeClr val="tx1"/>
                </a:solidFill>
              </a:rPr>
              <a:t>контрольного мероприятия, не требуются дополнительные доказательства (количественная мера). </a:t>
            </a:r>
            <a:r>
              <a:rPr lang="ru-RU" sz="2000" dirty="0" smtClean="0">
                <a:solidFill>
                  <a:schemeClr val="tx1"/>
                </a:solidFill>
              </a:rPr>
              <a:t/>
            </a:r>
            <a:br>
              <a:rPr lang="ru-RU" sz="2000" dirty="0" smtClean="0">
                <a:solidFill>
                  <a:schemeClr val="tx1"/>
                </a:solidFill>
              </a:rPr>
            </a:br>
            <a:r>
              <a:rPr lang="ru-RU" sz="2000" dirty="0" smtClean="0">
                <a:solidFill>
                  <a:schemeClr val="tx1"/>
                </a:solidFill>
              </a:rPr>
              <a:t>Доказательства </a:t>
            </a:r>
            <a:r>
              <a:rPr lang="ru-RU" sz="2000" dirty="0" smtClean="0">
                <a:solidFill>
                  <a:schemeClr val="tx1"/>
                </a:solidFill>
              </a:rPr>
              <a:t>считаются надлежащими, если они подтверждают выводы, сделанные по </a:t>
            </a:r>
            <a:r>
              <a:rPr lang="ru-RU" sz="2000" dirty="0" smtClean="0">
                <a:solidFill>
                  <a:schemeClr val="tx1"/>
                </a:solidFill>
              </a:rPr>
              <a:t>результатам </a:t>
            </a:r>
            <a:r>
              <a:rPr lang="ru-RU" sz="2000" dirty="0" smtClean="0">
                <a:solidFill>
                  <a:schemeClr val="tx1"/>
                </a:solidFill>
              </a:rPr>
              <a:t>контрольного мероприятия (качественная).</a:t>
            </a:r>
            <a:endParaRPr lang="ru-RU" sz="2000" dirty="0">
              <a:solidFill>
                <a:schemeClr val="tx1"/>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857657258"/>
              </p:ext>
            </p:extLst>
          </p:nvPr>
        </p:nvGraphicFramePr>
        <p:xfrm>
          <a:off x="899592" y="548681"/>
          <a:ext cx="7499350" cy="2952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97353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defRPr/>
            </a:pPr>
            <a:r>
              <a:rPr lang="ru-RU" sz="2800" dirty="0" smtClean="0"/>
              <a:t>Документирование контрольных мероприятий</a:t>
            </a:r>
            <a:endParaRPr lang="ru-RU" sz="2800" dirty="0"/>
          </a:p>
        </p:txBody>
      </p:sp>
      <p:sp>
        <p:nvSpPr>
          <p:cNvPr id="39939" name="Содержимое 2"/>
          <p:cNvSpPr>
            <a:spLocks noGrp="1"/>
          </p:cNvSpPr>
          <p:nvPr>
            <p:ph idx="1"/>
          </p:nvPr>
        </p:nvSpPr>
        <p:spPr>
          <a:xfrm>
            <a:off x="179512" y="4653136"/>
            <a:ext cx="8568952" cy="2016224"/>
          </a:xfrm>
        </p:spPr>
        <p:txBody>
          <a:bodyPr/>
          <a:lstStyle/>
          <a:p>
            <a:r>
              <a:rPr lang="ru-RU" altLang="ru-RU" dirty="0" smtClean="0"/>
              <a:t>Проведение контрольных мероприятий подлежит документированию рабочими документами. </a:t>
            </a:r>
            <a:endParaRPr lang="ru-RU" altLang="ru-RU" dirty="0" smtClean="0"/>
          </a:p>
          <a:p>
            <a:r>
              <a:rPr lang="ru-RU" altLang="ru-RU" dirty="0" smtClean="0"/>
              <a:t>В </a:t>
            </a:r>
            <a:r>
              <a:rPr lang="ru-RU" altLang="ru-RU" dirty="0" smtClean="0"/>
              <a:t>них должно быть отражено обоснование всех существенных вопросов, по которым необходимо выразить профессиональное мнение.</a:t>
            </a:r>
          </a:p>
        </p:txBody>
      </p:sp>
      <p:graphicFrame>
        <p:nvGraphicFramePr>
          <p:cNvPr id="4" name="Содержимое 3"/>
          <p:cNvGraphicFramePr>
            <a:graphicFrameLocks/>
          </p:cNvGraphicFramePr>
          <p:nvPr>
            <p:extLst>
              <p:ext uri="{D42A27DB-BD31-4B8C-83A1-F6EECF244321}">
                <p14:modId xmlns:p14="http://schemas.microsoft.com/office/powerpoint/2010/main" val="3797506056"/>
              </p:ext>
            </p:extLst>
          </p:nvPr>
        </p:nvGraphicFramePr>
        <p:xfrm>
          <a:off x="323528" y="1412776"/>
          <a:ext cx="8568952" cy="331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11006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1864" y="404664"/>
            <a:ext cx="8229600" cy="591344"/>
          </a:xfrm>
        </p:spPr>
        <p:txBody>
          <a:bodyPr>
            <a:normAutofit/>
          </a:bodyPr>
          <a:lstStyle/>
          <a:p>
            <a:pPr algn="ctr">
              <a:defRPr/>
            </a:pPr>
            <a:r>
              <a:rPr lang="ru-RU" sz="3200" b="1" dirty="0" smtClean="0"/>
              <a:t>Обязанности </a:t>
            </a:r>
            <a:r>
              <a:rPr lang="ru-RU" sz="3200" b="1" dirty="0" smtClean="0"/>
              <a:t>и права ревизоров</a:t>
            </a:r>
            <a:endParaRPr lang="ru-RU" sz="2800" b="1" dirty="0"/>
          </a:p>
        </p:txBody>
      </p:sp>
      <p:sp>
        <p:nvSpPr>
          <p:cNvPr id="44035" name="Содержимое 2"/>
          <p:cNvSpPr>
            <a:spLocks noGrp="1"/>
          </p:cNvSpPr>
          <p:nvPr>
            <p:ph idx="1"/>
          </p:nvPr>
        </p:nvSpPr>
        <p:spPr>
          <a:xfrm>
            <a:off x="323528" y="908720"/>
            <a:ext cx="8229600" cy="1296144"/>
          </a:xfrm>
        </p:spPr>
        <p:txBody>
          <a:bodyPr/>
          <a:lstStyle/>
          <a:p>
            <a:r>
              <a:rPr lang="ru-RU" altLang="ru-RU" dirty="0" smtClean="0"/>
              <a:t>Ревизор – ответственный представитель ревизующего органа. Его права и обязанности прописаны в должностных инструкциях.</a:t>
            </a:r>
          </a:p>
        </p:txBody>
      </p:sp>
      <p:sp>
        <p:nvSpPr>
          <p:cNvPr id="5" name="Содержимое 2"/>
          <p:cNvSpPr txBox="1">
            <a:spLocks/>
          </p:cNvSpPr>
          <p:nvPr/>
        </p:nvSpPr>
        <p:spPr>
          <a:xfrm>
            <a:off x="270885" y="2420888"/>
            <a:ext cx="8423920" cy="432048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a:buNone/>
            </a:pPr>
            <a:r>
              <a:rPr lang="ru-RU" sz="2000" b="1" dirty="0" smtClean="0">
                <a:solidFill>
                  <a:srgbClr val="C00000"/>
                </a:solidFill>
              </a:rPr>
              <a:t>ПРАВА РЕВИЗОРОВ</a:t>
            </a:r>
          </a:p>
          <a:p>
            <a:r>
              <a:rPr lang="ru-RU" sz="2000" dirty="0" smtClean="0"/>
              <a:t>иметь доступ к объектам контроля и обследовать их;</a:t>
            </a:r>
          </a:p>
          <a:p>
            <a:r>
              <a:rPr lang="ru-RU" sz="2000" dirty="0" smtClean="0"/>
              <a:t>запрашивать и получать необходимые для контроля документы, материалы и сведения;</a:t>
            </a:r>
          </a:p>
          <a:p>
            <a:r>
              <a:rPr lang="ru-RU" sz="2000" dirty="0" smtClean="0"/>
              <a:t>вызывать должностных лиц и иных граждан, получать от них объяснения, использовать помощь специалистов, давать предписания об устранении нарушений;</a:t>
            </a:r>
          </a:p>
          <a:p>
            <a:r>
              <a:rPr lang="ru-RU" sz="2000" dirty="0" smtClean="0"/>
              <a:t>приостанавливать действия лицензии, приостанавливать деятельность объекта или его частей, запрещать реализацию товаров (продукции) либо оказание услуг;</a:t>
            </a:r>
          </a:p>
          <a:p>
            <a:r>
              <a:rPr lang="ru-RU" sz="2000" dirty="0" smtClean="0"/>
              <a:t>принимать меры для привлечения виновных в правонарушении лиц к установленной законом ответственности. </a:t>
            </a:r>
          </a:p>
          <a:p>
            <a:endParaRPr lang="ru-RU" sz="400" dirty="0"/>
          </a:p>
        </p:txBody>
      </p:sp>
    </p:spTree>
    <p:extLst>
      <p:ext uri="{BB962C8B-B14F-4D97-AF65-F5344CB8AC3E}">
        <p14:creationId xmlns:p14="http://schemas.microsoft.com/office/powerpoint/2010/main" val="30823491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620688"/>
            <a:ext cx="7499350" cy="296862"/>
          </a:xfrm>
        </p:spPr>
        <p:txBody>
          <a:bodyPr>
            <a:normAutofit fontScale="90000"/>
          </a:bodyPr>
          <a:lstStyle/>
          <a:p>
            <a:pPr algn="ctr">
              <a:defRPr/>
            </a:pPr>
            <a:r>
              <a:rPr lang="ru-RU" sz="2000" b="1" dirty="0" smtClean="0">
                <a:solidFill>
                  <a:srgbClr val="C00000"/>
                </a:solidFill>
              </a:rPr>
              <a:t>ОБЯЗАННОСТИ РЕВИЗОРОВ</a:t>
            </a:r>
            <a:endParaRPr lang="ru-RU" sz="2000" b="1" dirty="0">
              <a:solidFill>
                <a:srgbClr val="C00000"/>
              </a:solidFill>
              <a:latin typeface="+mn-lt"/>
              <a:ea typeface="+mn-ea"/>
              <a:cs typeface="+mn-cs"/>
            </a:endParaRPr>
          </a:p>
        </p:txBody>
      </p:sp>
      <p:sp>
        <p:nvSpPr>
          <p:cNvPr id="45059" name="Содержимое 2"/>
          <p:cNvSpPr>
            <a:spLocks noGrp="1"/>
          </p:cNvSpPr>
          <p:nvPr>
            <p:ph idx="1"/>
          </p:nvPr>
        </p:nvSpPr>
        <p:spPr>
          <a:xfrm>
            <a:off x="971600" y="1052736"/>
            <a:ext cx="7499350" cy="5676900"/>
          </a:xfrm>
        </p:spPr>
        <p:txBody>
          <a:bodyPr>
            <a:normAutofit fontScale="92500" lnSpcReduction="10000"/>
          </a:bodyPr>
          <a:lstStyle/>
          <a:p>
            <a:r>
              <a:rPr lang="ru-RU" altLang="ru-RU" sz="2000" dirty="0" smtClean="0"/>
              <a:t>знать </a:t>
            </a:r>
            <a:r>
              <a:rPr lang="ru-RU" altLang="ru-RU" sz="2000" dirty="0"/>
              <a:t>действующее законодательство, инструктивные и другие нормативно-правовые материалы, относящиеся к деятельности ревизуемой орга­низации, и строго ими руководствоваться в работе;</a:t>
            </a:r>
          </a:p>
          <a:p>
            <a:r>
              <a:rPr lang="ru-RU" altLang="ru-RU" sz="2000" dirty="0" smtClean="0"/>
              <a:t>владеть </a:t>
            </a:r>
            <a:r>
              <a:rPr lang="ru-RU" altLang="ru-RU" sz="2000" dirty="0"/>
              <a:t>всем комплексом способов и приемов контрольно-ревизионной ра­боты и умело их использовать в процессе практической деятельности;</a:t>
            </a:r>
          </a:p>
          <a:p>
            <a:r>
              <a:rPr lang="ru-RU" altLang="ru-RU" sz="2000" dirty="0" smtClean="0"/>
              <a:t>точно </a:t>
            </a:r>
            <a:r>
              <a:rPr lang="ru-RU" altLang="ru-RU" sz="2000" dirty="0"/>
              <a:t>и объективно освещать выявленные ревизией факты нарушений и злоупотреб­лений с указанием виновных лиц, размера причиненного материального ущер­ба и причин вскрытых нарушений и злоупотреблений;</a:t>
            </a:r>
          </a:p>
          <a:p>
            <a:r>
              <a:rPr lang="ru-RU" altLang="ru-RU" sz="2000" dirty="0" smtClean="0"/>
              <a:t>соблюдать </a:t>
            </a:r>
            <a:r>
              <a:rPr lang="ru-RU" altLang="ru-RU" sz="2000" dirty="0"/>
              <a:t>конфиденциальность в отношении информации, полученной в ходе ревизии;</a:t>
            </a:r>
          </a:p>
          <a:p>
            <a:r>
              <a:rPr lang="ru-RU" altLang="ru-RU" sz="2000" dirty="0" smtClean="0"/>
              <a:t>участвовать </a:t>
            </a:r>
            <a:r>
              <a:rPr lang="ru-RU" altLang="ru-RU" sz="2000" dirty="0"/>
              <a:t>в выработке мер по устранению выявленных в процессе ревизии недостатков и нарушений в работе ревизуемой организации;</a:t>
            </a:r>
          </a:p>
          <a:p>
            <a:r>
              <a:rPr lang="ru-RU" altLang="ru-RU" sz="2000" dirty="0" smtClean="0"/>
              <a:t>проверять </a:t>
            </a:r>
            <a:r>
              <a:rPr lang="ru-RU" altLang="ru-RU" sz="2000" dirty="0"/>
              <a:t>выполнение решений по результатам предыдущей ревизии и отразить в акте полноту и своевременность его выполнения</a:t>
            </a:r>
            <a:r>
              <a:rPr lang="ru-RU" altLang="ru-RU" sz="2000" dirty="0" smtClean="0"/>
              <a:t>.</a:t>
            </a:r>
            <a:endParaRPr lang="ru-RU" altLang="ru-RU" dirty="0" smtClean="0"/>
          </a:p>
          <a:p>
            <a:endParaRPr lang="ru-RU" altLang="ru-RU" dirty="0" smtClean="0"/>
          </a:p>
        </p:txBody>
      </p:sp>
    </p:spTree>
    <p:extLst>
      <p:ext uri="{BB962C8B-B14F-4D97-AF65-F5344CB8AC3E}">
        <p14:creationId xmlns:p14="http://schemas.microsoft.com/office/powerpoint/2010/main" val="97188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Содержимое 2"/>
          <p:cNvSpPr>
            <a:spLocks noGrp="1"/>
          </p:cNvSpPr>
          <p:nvPr>
            <p:ph idx="4294967295"/>
          </p:nvPr>
        </p:nvSpPr>
        <p:spPr>
          <a:xfrm>
            <a:off x="827584" y="836712"/>
            <a:ext cx="7954963" cy="4575175"/>
          </a:xfrm>
        </p:spPr>
        <p:txBody>
          <a:bodyPr>
            <a:normAutofit/>
          </a:bodyPr>
          <a:lstStyle/>
          <a:p>
            <a:pPr marL="0" indent="0" algn="ctr" eaLnBrk="1" hangingPunct="1">
              <a:buNone/>
            </a:pPr>
            <a:r>
              <a:rPr lang="ru-RU" altLang="ru-RU" sz="1800" b="1" spc="-100" dirty="0">
                <a:solidFill>
                  <a:srgbClr val="C00000"/>
                </a:solidFill>
                <a:latin typeface="+mj-lt"/>
                <a:ea typeface="+mj-ea"/>
                <a:cs typeface="+mj-cs"/>
              </a:rPr>
              <a:t>Ревизору запрещается:</a:t>
            </a:r>
          </a:p>
          <a:p>
            <a:pPr marL="0" indent="0" algn="ctr" eaLnBrk="1" hangingPunct="1">
              <a:buNone/>
            </a:pPr>
            <a:endParaRPr lang="ru-RU" altLang="ru-RU" sz="2400" u="sng" dirty="0" smtClean="0">
              <a:solidFill>
                <a:srgbClr val="FF0000"/>
              </a:solidFill>
            </a:endParaRPr>
          </a:p>
          <a:p>
            <a:r>
              <a:rPr lang="ru-RU" altLang="ru-RU" sz="2000" dirty="0"/>
              <a:t>Оказывать давление</a:t>
            </a:r>
          </a:p>
          <a:p>
            <a:r>
              <a:rPr lang="ru-RU" altLang="ru-RU" sz="2000" dirty="0"/>
              <a:t>Употреблять обвинительные суждения</a:t>
            </a:r>
          </a:p>
          <a:p>
            <a:r>
              <a:rPr lang="ru-RU" altLang="ru-RU" sz="2000" dirty="0"/>
              <a:t>Угрожать наказанием</a:t>
            </a:r>
          </a:p>
          <a:p>
            <a:r>
              <a:rPr lang="ru-RU" altLang="ru-RU" sz="2000" dirty="0"/>
              <a:t>Давать оценку должностным лицам</a:t>
            </a:r>
          </a:p>
          <a:p>
            <a:r>
              <a:rPr lang="ru-RU" altLang="ru-RU" sz="2000" dirty="0"/>
              <a:t>Участвовать в увеселительных мероприятиях</a:t>
            </a:r>
          </a:p>
          <a:p>
            <a:r>
              <a:rPr lang="ru-RU" altLang="ru-RU" sz="2000" dirty="0"/>
              <a:t>Поддаваться на провокации</a:t>
            </a:r>
          </a:p>
          <a:p>
            <a:r>
              <a:rPr lang="ru-RU" altLang="ru-RU" sz="2000" dirty="0"/>
              <a:t>Трогать руками проверяемые материальные ценности</a:t>
            </a:r>
          </a:p>
          <a:p>
            <a:r>
              <a:rPr lang="ru-RU" altLang="ru-RU" sz="2000" dirty="0"/>
              <a:t>Превышать установленные сроки проведения ревизии</a:t>
            </a:r>
          </a:p>
          <a:p>
            <a:pPr eaLnBrk="1" hangingPunct="1"/>
            <a:endParaRPr lang="ru-RU" altLang="ru-RU" sz="2800" dirty="0" smtClean="0"/>
          </a:p>
          <a:p>
            <a:pPr eaLnBrk="1" hangingPunct="1"/>
            <a:endParaRPr lang="ru-RU" altLang="ru-RU" sz="2800" dirty="0" smtClean="0"/>
          </a:p>
          <a:p>
            <a:pPr eaLnBrk="1" hangingPunct="1"/>
            <a:endParaRPr lang="ru-RU" altLang="ru-RU" dirty="0" smtClean="0"/>
          </a:p>
        </p:txBody>
      </p:sp>
    </p:spTree>
    <p:extLst>
      <p:ext uri="{BB962C8B-B14F-4D97-AF65-F5344CB8AC3E}">
        <p14:creationId xmlns:p14="http://schemas.microsoft.com/office/powerpoint/2010/main" val="15989515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smtClean="0"/>
              <a:t>Вопросы, на которые следует ответить при проведении ревизии:</a:t>
            </a:r>
            <a:endParaRPr lang="ru-RU" sz="3200" dirty="0"/>
          </a:p>
        </p:txBody>
      </p:sp>
      <p:sp>
        <p:nvSpPr>
          <p:cNvPr id="3" name="Содержимое 2"/>
          <p:cNvSpPr>
            <a:spLocks noGrp="1"/>
          </p:cNvSpPr>
          <p:nvPr>
            <p:ph idx="1"/>
          </p:nvPr>
        </p:nvSpPr>
        <p:spPr>
          <a:xfrm>
            <a:off x="0" y="1600200"/>
            <a:ext cx="9144000" cy="4493096"/>
          </a:xfrm>
        </p:spPr>
        <p:txBody>
          <a:bodyPr>
            <a:noAutofit/>
          </a:bodyPr>
          <a:lstStyle/>
          <a:p>
            <a:r>
              <a:rPr lang="ru-RU" sz="1800" dirty="0" smtClean="0"/>
              <a:t>обоснованность принятых расчетов для определения объемных показателей работы предприятий, фонда заработной платы, уровня себестоимости продукции, прибыли и др.;</a:t>
            </a:r>
          </a:p>
          <a:p>
            <a:r>
              <a:rPr lang="ru-RU" sz="1800" dirty="0" smtClean="0"/>
              <a:t>содержание хозяйственных операций по данным первичных документов для установления их законности, целесообразности и достоверности;</a:t>
            </a:r>
          </a:p>
          <a:p>
            <a:r>
              <a:rPr lang="ru-RU" sz="1800" dirty="0" smtClean="0"/>
              <a:t>записи  в  регистрах  бухгалтерского  учета в  сопоставлении  с  первичными документами, данные учетных регистров - с показателями отчетности,</a:t>
            </a:r>
          </a:p>
          <a:p>
            <a:r>
              <a:rPr lang="ru-RU" sz="1800" dirty="0" smtClean="0"/>
              <a:t>данные разных документов, относящиеся к взаимосвязанным хозяйственным операциям,  например:   сопоставление данных  о количестве  выпущенных  изделий  с документами о начисленной заработной плате за выработку этих изделий; сравнение данных об отгрузке (отпуске) продукции с пропусками на ее вывоз с территории предприятия и т.д.;</a:t>
            </a:r>
          </a:p>
          <a:p>
            <a:r>
              <a:rPr lang="ru-RU" sz="1800" dirty="0" smtClean="0"/>
              <a:t>соблюдение установленного порядка ведения бухгалтерского учета денежных средств и материальных ценностей, а также обоснованность корреспонденции счетов в учетных регистрах;</a:t>
            </a:r>
          </a:p>
          <a:p>
            <a:r>
              <a:rPr lang="ru-RU" sz="1800" dirty="0" smtClean="0"/>
              <a:t>достоверность отчетных данных, выявление приписок и других искажений показателей отчетности.</a:t>
            </a:r>
          </a:p>
        </p:txBody>
      </p:sp>
    </p:spTree>
    <p:extLst>
      <p:ext uri="{BB962C8B-B14F-4D97-AF65-F5344CB8AC3E}">
        <p14:creationId xmlns:p14="http://schemas.microsoft.com/office/powerpoint/2010/main" val="35964114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idx="4294967295"/>
          </p:nvPr>
        </p:nvSpPr>
        <p:spPr>
          <a:xfrm>
            <a:off x="1150938" y="214313"/>
            <a:ext cx="7793037" cy="1071562"/>
          </a:xfrm>
        </p:spPr>
        <p:txBody>
          <a:bodyPr anchor="ctr"/>
          <a:lstStyle/>
          <a:p>
            <a:pPr algn="ctr" eaLnBrk="1" hangingPunct="1">
              <a:defRPr/>
            </a:pPr>
            <a:r>
              <a:rPr lang="ru-RU" sz="2400" cap="all" dirty="0" smtClean="0"/>
              <a:t>Оформление </a:t>
            </a:r>
            <a:r>
              <a:rPr lang="ru-RU" sz="2400" cap="all" dirty="0" smtClean="0"/>
              <a:t>результатов ревизии</a:t>
            </a:r>
          </a:p>
        </p:txBody>
      </p:sp>
      <p:graphicFrame>
        <p:nvGraphicFramePr>
          <p:cNvPr id="6" name="Содержимое 5"/>
          <p:cNvGraphicFramePr>
            <a:graphicFrameLocks noGrp="1"/>
          </p:cNvGraphicFramePr>
          <p:nvPr>
            <p:ph idx="4294967295"/>
          </p:nvPr>
        </p:nvGraphicFramePr>
        <p:xfrm>
          <a:off x="457200" y="1214422"/>
          <a:ext cx="8229600" cy="4911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0998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409" name="Group 49"/>
          <p:cNvGraphicFramePr>
            <a:graphicFrameLocks noGrp="1"/>
          </p:cNvGraphicFramePr>
          <p:nvPr>
            <p:ph/>
            <p:extLst>
              <p:ext uri="{D42A27DB-BD31-4B8C-83A1-F6EECF244321}">
                <p14:modId xmlns:p14="http://schemas.microsoft.com/office/powerpoint/2010/main" val="2216274431"/>
              </p:ext>
            </p:extLst>
          </p:nvPr>
        </p:nvGraphicFramePr>
        <p:xfrm>
          <a:off x="1150938" y="908050"/>
          <a:ext cx="7308850" cy="5359400"/>
        </p:xfrm>
        <a:graphic>
          <a:graphicData uri="http://schemas.openxmlformats.org/drawingml/2006/table">
            <a:tbl>
              <a:tblPr/>
              <a:tblGrid>
                <a:gridCol w="1277922">
                  <a:extLst>
                    <a:ext uri="{9D8B030D-6E8A-4147-A177-3AD203B41FA5}">
                      <a16:colId xmlns:a16="http://schemas.microsoft.com/office/drawing/2014/main" xmlns="" val="20000"/>
                    </a:ext>
                  </a:extLst>
                </a:gridCol>
                <a:gridCol w="6030928">
                  <a:extLst>
                    <a:ext uri="{9D8B030D-6E8A-4147-A177-3AD203B41FA5}">
                      <a16:colId xmlns:a16="http://schemas.microsoft.com/office/drawing/2014/main" xmlns="" val="20001"/>
                    </a:ext>
                  </a:extLst>
                </a:gridCol>
              </a:tblGrid>
              <a:tr h="604802">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ru-RU" sz="1600" b="1" i="0" u="none" strike="noStrike" cap="none" normalizeH="0" baseline="0" dirty="0" smtClean="0">
                          <a:ln>
                            <a:noFill/>
                          </a:ln>
                          <a:solidFill>
                            <a:srgbClr val="000000"/>
                          </a:solidFill>
                          <a:effectLst/>
                          <a:latin typeface="+mj-lt"/>
                          <a:cs typeface="Arial" pitchFamily="34" charset="0"/>
                        </a:rPr>
                        <a:t>Название части</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ru-RU" sz="1800" b="1" i="0" u="none" strike="noStrike" cap="none" normalizeH="0" baseline="0" dirty="0" smtClean="0">
                          <a:ln>
                            <a:noFill/>
                          </a:ln>
                          <a:solidFill>
                            <a:srgbClr val="000000"/>
                          </a:solidFill>
                          <a:effectLst/>
                          <a:latin typeface="+mj-lt"/>
                          <a:cs typeface="Arial" pitchFamily="34" charset="0"/>
                        </a:rPr>
                        <a:t>Содержание</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4754598">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1" i="0" u="none" strike="noStrike" cap="none" normalizeH="0" baseline="0" dirty="0" smtClean="0">
                          <a:ln>
                            <a:noFill/>
                          </a:ln>
                          <a:solidFill>
                            <a:srgbClr val="000000"/>
                          </a:solidFill>
                          <a:effectLst/>
                          <a:latin typeface="+mj-lt"/>
                          <a:cs typeface="Arial" pitchFamily="34" charset="0"/>
                        </a:rPr>
                        <a:t>Вводная часть</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1" i="0" u="none" strike="noStrike" cap="none" normalizeH="0" baseline="0" dirty="0" smtClean="0">
                          <a:ln>
                            <a:noFill/>
                          </a:ln>
                          <a:solidFill>
                            <a:srgbClr val="000000"/>
                          </a:solidFill>
                          <a:effectLst/>
                          <a:latin typeface="+mj-lt"/>
                          <a:cs typeface="Arial" pitchFamily="34" charset="0"/>
                        </a:rPr>
                        <a:t>- </a:t>
                      </a:r>
                      <a:r>
                        <a:rPr kumimoji="0" lang="ru-RU" sz="1800" b="0" i="0" u="none" strike="noStrike" cap="none" normalizeH="0" baseline="0" dirty="0" smtClean="0">
                          <a:ln>
                            <a:noFill/>
                          </a:ln>
                          <a:solidFill>
                            <a:srgbClr val="000000"/>
                          </a:solidFill>
                          <a:effectLst/>
                          <a:latin typeface="+mj-lt"/>
                          <a:cs typeface="Arial" pitchFamily="34" charset="0"/>
                        </a:rPr>
                        <a:t>Тема ревизии;</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0" i="0" u="none" strike="noStrike" cap="none" normalizeH="0" baseline="0" dirty="0" smtClean="0">
                          <a:ln>
                            <a:noFill/>
                          </a:ln>
                          <a:solidFill>
                            <a:srgbClr val="000000"/>
                          </a:solidFill>
                          <a:effectLst/>
                          <a:latin typeface="+mj-lt"/>
                          <a:cs typeface="Arial" pitchFamily="34" charset="0"/>
                        </a:rPr>
                        <a:t>- дата и место составления акта ревизии;</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0" i="0" u="none" strike="noStrike" cap="none" normalizeH="0" baseline="0" dirty="0" smtClean="0">
                          <a:ln>
                            <a:noFill/>
                          </a:ln>
                          <a:solidFill>
                            <a:srgbClr val="000000"/>
                          </a:solidFill>
                          <a:effectLst/>
                          <a:latin typeface="+mj-lt"/>
                          <a:cs typeface="Arial" pitchFamily="34" charset="0"/>
                        </a:rPr>
                        <a:t>- номер и дату предписания на проведение ревизии;</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0" i="0" u="none" strike="noStrike" cap="none" normalizeH="0" baseline="0" dirty="0" smtClean="0">
                          <a:ln>
                            <a:noFill/>
                          </a:ln>
                          <a:solidFill>
                            <a:srgbClr val="000000"/>
                          </a:solidFill>
                          <a:effectLst/>
                          <a:latin typeface="+mj-lt"/>
                          <a:cs typeface="Arial" pitchFamily="34" charset="0"/>
                        </a:rPr>
                        <a:t>- основание назначения ревизии, в том числе указание на плановый - характер, либо отдельные вопросы ревизии;</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0" i="0" u="none" strike="noStrike" cap="none" normalizeH="0" baseline="0" dirty="0" smtClean="0">
                          <a:ln>
                            <a:noFill/>
                          </a:ln>
                          <a:solidFill>
                            <a:srgbClr val="000000"/>
                          </a:solidFill>
                          <a:effectLst/>
                          <a:latin typeface="+mj-lt"/>
                          <a:cs typeface="Arial" pitchFamily="34" charset="0"/>
                        </a:rPr>
                        <a:t>- ФИО , специальные звания, должности лиц, проводивших ревизию;</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0" i="0" u="none" strike="noStrike" cap="none" normalizeH="0" baseline="0" dirty="0" smtClean="0">
                          <a:ln>
                            <a:noFill/>
                          </a:ln>
                          <a:solidFill>
                            <a:srgbClr val="000000"/>
                          </a:solidFill>
                          <a:effectLst/>
                          <a:latin typeface="+mj-lt"/>
                          <a:cs typeface="Arial" pitchFamily="34" charset="0"/>
                        </a:rPr>
                        <a:t>- ФИО, должности лиц, проводивших предыдущую ревизию, а также сведения об устранении нарушений, выявленных в ее ходе;</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0" i="0" u="none" strike="noStrike" cap="none" normalizeH="0" baseline="0" dirty="0" smtClean="0">
                          <a:ln>
                            <a:noFill/>
                          </a:ln>
                          <a:solidFill>
                            <a:srgbClr val="000000"/>
                          </a:solidFill>
                          <a:effectLst/>
                          <a:latin typeface="+mj-lt"/>
                          <a:cs typeface="Arial" pitchFamily="34" charset="0"/>
                        </a:rPr>
                        <a:t>- проверяемый период и срок проведения ревизии;</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800" b="0" i="0" u="none" strike="noStrike" cap="none" normalizeH="0" baseline="0" dirty="0" smtClean="0">
                          <a:ln>
                            <a:noFill/>
                          </a:ln>
                          <a:solidFill>
                            <a:srgbClr val="000000"/>
                          </a:solidFill>
                          <a:effectLst/>
                          <a:latin typeface="+mj-lt"/>
                          <a:cs typeface="Arial" pitchFamily="34" charset="0"/>
                        </a:rPr>
                        <a:t>- ФИО и должности лиц, имевших право подписи финансовых документов в проверяемом периоде и др.</a:t>
                      </a:r>
                      <a:endParaRPr kumimoji="0" lang="ru-RU" sz="1800" b="0" i="0" u="none" strike="noStrike" cap="none" normalizeH="0" baseline="0" dirty="0" smtClean="0">
                        <a:ln>
                          <a:noFill/>
                        </a:ln>
                        <a:solidFill>
                          <a:srgbClr val="FFFFFF"/>
                        </a:solidFill>
                        <a:effectLst/>
                        <a:latin typeface="+mj-lt"/>
                        <a:cs typeface="Arial" pitchFamily="34"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2741354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115" name="Group 35"/>
          <p:cNvGraphicFramePr>
            <a:graphicFrameLocks noGrp="1"/>
          </p:cNvGraphicFramePr>
          <p:nvPr>
            <p:ph/>
            <p:extLst>
              <p:ext uri="{D42A27DB-BD31-4B8C-83A1-F6EECF244321}">
                <p14:modId xmlns:p14="http://schemas.microsoft.com/office/powerpoint/2010/main" val="822942608"/>
              </p:ext>
            </p:extLst>
          </p:nvPr>
        </p:nvGraphicFramePr>
        <p:xfrm>
          <a:off x="683569" y="857250"/>
          <a:ext cx="8028632" cy="5129213"/>
        </p:xfrm>
        <a:graphic>
          <a:graphicData uri="http://schemas.openxmlformats.org/drawingml/2006/table">
            <a:tbl>
              <a:tblPr/>
              <a:tblGrid>
                <a:gridCol w="1944215">
                  <a:extLst>
                    <a:ext uri="{9D8B030D-6E8A-4147-A177-3AD203B41FA5}">
                      <a16:colId xmlns:a16="http://schemas.microsoft.com/office/drawing/2014/main" xmlns="" val="20000"/>
                    </a:ext>
                  </a:extLst>
                </a:gridCol>
                <a:gridCol w="6084417">
                  <a:extLst>
                    <a:ext uri="{9D8B030D-6E8A-4147-A177-3AD203B41FA5}">
                      <a16:colId xmlns:a16="http://schemas.microsoft.com/office/drawing/2014/main" xmlns="" val="20001"/>
                    </a:ext>
                  </a:extLst>
                </a:gridCol>
              </a:tblGrid>
              <a:tr h="3071856">
                <a:tc>
                  <a:txBody>
                    <a:bodyPr/>
                    <a:lstStyle/>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600" b="1" i="0" u="none" strike="noStrike" cap="none" normalizeH="0" baseline="0" dirty="0" smtClean="0">
                          <a:ln>
                            <a:noFill/>
                          </a:ln>
                          <a:solidFill>
                            <a:srgbClr val="000000"/>
                          </a:solidFill>
                          <a:effectLst/>
                          <a:latin typeface="+mj-lt"/>
                          <a:cs typeface="Arial" pitchFamily="34" charset="0"/>
                        </a:rPr>
                        <a:t>Описательная</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600" b="1" i="0" u="none" strike="noStrike" cap="none" normalizeH="0" baseline="0" dirty="0" smtClean="0">
                          <a:ln>
                            <a:noFill/>
                          </a:ln>
                          <a:solidFill>
                            <a:srgbClr val="000000"/>
                          </a:solidFill>
                          <a:effectLst/>
                          <a:latin typeface="+mj-lt"/>
                          <a:cs typeface="Arial" pitchFamily="34" charset="0"/>
                        </a:rPr>
                        <a:t>часть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600" b="0" i="0" u="none" strike="noStrike" cap="none" normalizeH="0" baseline="0" dirty="0" smtClean="0">
                          <a:ln>
                            <a:noFill/>
                          </a:ln>
                          <a:solidFill>
                            <a:srgbClr val="000000"/>
                          </a:solidFill>
                          <a:effectLst/>
                          <a:latin typeface="+mj-lt"/>
                          <a:cs typeface="Arial" pitchFamily="34" charset="0"/>
                        </a:rPr>
                        <a:t>Описание проведенной работы и выявленных нарушений по каждому вопросу плана проведения ревизии. </a:t>
                      </a:r>
                    </a:p>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600" b="0" i="0" u="none" strike="noStrike" cap="none" normalizeH="0" baseline="0" dirty="0" smtClean="0">
                          <a:ln>
                            <a:noFill/>
                          </a:ln>
                          <a:solidFill>
                            <a:srgbClr val="000000"/>
                          </a:solidFill>
                          <a:effectLst/>
                          <a:latin typeface="+mj-lt"/>
                          <a:cs typeface="Arial" pitchFamily="34" charset="0"/>
                        </a:rPr>
                        <a:t>В описании каждого  нарушения, выявленного в ходе ревизии (проверки), должны быть указаны:</a:t>
                      </a:r>
                    </a:p>
                    <a:p>
                      <a:pPr marL="0" marR="0" lvl="0" indent="0" algn="l" defTabSz="914400" rtl="0" eaLnBrk="1" fontAlgn="base" latinLnBrk="0" hangingPunct="1">
                        <a:lnSpc>
                          <a:spcPct val="100000"/>
                        </a:lnSpc>
                        <a:spcBef>
                          <a:spcPct val="0"/>
                        </a:spcBef>
                        <a:spcAft>
                          <a:spcPct val="0"/>
                        </a:spcAft>
                        <a:buClr>
                          <a:schemeClr val="folHlink"/>
                        </a:buClr>
                        <a:buSzPct val="60000"/>
                        <a:buFont typeface="Courier New" pitchFamily="49" charset="0"/>
                        <a:buChar char="o"/>
                        <a:tabLst/>
                      </a:pPr>
                      <a:r>
                        <a:rPr kumimoji="0" lang="ru-RU" sz="1600" b="0" i="0" u="none" strike="noStrike" cap="none" normalizeH="0" baseline="0" dirty="0" smtClean="0">
                          <a:ln>
                            <a:noFill/>
                          </a:ln>
                          <a:solidFill>
                            <a:srgbClr val="000000"/>
                          </a:solidFill>
                          <a:effectLst/>
                          <a:latin typeface="+mj-lt"/>
                          <a:cs typeface="Arial" pitchFamily="34" charset="0"/>
                        </a:rPr>
                        <a:t>положения законодательных и нормативных правовых актов </a:t>
                      </a:r>
                      <a:r>
                        <a:rPr kumimoji="0" lang="ru-RU" sz="1600" b="0" i="0" u="none" strike="noStrike" cap="none" normalizeH="0" baseline="0" dirty="0" smtClean="0">
                          <a:ln>
                            <a:noFill/>
                          </a:ln>
                          <a:solidFill>
                            <a:srgbClr val="000000"/>
                          </a:solidFill>
                          <a:effectLst/>
                          <a:latin typeface="+mj-lt"/>
                          <a:cs typeface="Arial" pitchFamily="34" charset="0"/>
                        </a:rPr>
                        <a:t>РК, </a:t>
                      </a:r>
                      <a:r>
                        <a:rPr kumimoji="0" lang="ru-RU" sz="1600" b="0" i="0" u="none" strike="noStrike" cap="none" normalizeH="0" baseline="0" dirty="0" smtClean="0">
                          <a:ln>
                            <a:noFill/>
                          </a:ln>
                          <a:solidFill>
                            <a:srgbClr val="000000"/>
                          </a:solidFill>
                          <a:effectLst/>
                          <a:latin typeface="+mj-lt"/>
                          <a:cs typeface="Arial" pitchFamily="34" charset="0"/>
                        </a:rPr>
                        <a:t>которые были нарушены;</a:t>
                      </a:r>
                    </a:p>
                    <a:p>
                      <a:pPr marL="0" marR="0" lvl="0" indent="0" algn="l" defTabSz="914400" rtl="0" eaLnBrk="1" fontAlgn="base" latinLnBrk="0" hangingPunct="1">
                        <a:lnSpc>
                          <a:spcPct val="100000"/>
                        </a:lnSpc>
                        <a:spcBef>
                          <a:spcPct val="0"/>
                        </a:spcBef>
                        <a:spcAft>
                          <a:spcPct val="0"/>
                        </a:spcAft>
                        <a:buClr>
                          <a:schemeClr val="folHlink"/>
                        </a:buClr>
                        <a:buSzPct val="60000"/>
                        <a:buFont typeface="Courier New" pitchFamily="49" charset="0"/>
                        <a:buChar char="o"/>
                        <a:tabLst/>
                      </a:pPr>
                      <a:r>
                        <a:rPr kumimoji="0" lang="ru-RU" sz="1600" b="0" i="0" u="none" strike="noStrike" cap="none" normalizeH="0" baseline="0" dirty="0" smtClean="0">
                          <a:ln>
                            <a:noFill/>
                          </a:ln>
                          <a:solidFill>
                            <a:srgbClr val="000000"/>
                          </a:solidFill>
                          <a:effectLst/>
                          <a:latin typeface="+mj-lt"/>
                          <a:cs typeface="Arial" pitchFamily="34" charset="0"/>
                        </a:rPr>
                        <a:t>к какому периоду относится нарушение;</a:t>
                      </a:r>
                    </a:p>
                    <a:p>
                      <a:pPr marL="0" marR="0" lvl="0" indent="0" algn="l" defTabSz="914400" rtl="0" eaLnBrk="1" fontAlgn="base" latinLnBrk="0" hangingPunct="1">
                        <a:lnSpc>
                          <a:spcPct val="100000"/>
                        </a:lnSpc>
                        <a:spcBef>
                          <a:spcPct val="0"/>
                        </a:spcBef>
                        <a:spcAft>
                          <a:spcPct val="0"/>
                        </a:spcAft>
                        <a:buClr>
                          <a:schemeClr val="folHlink"/>
                        </a:buClr>
                        <a:buSzPct val="60000"/>
                        <a:buFont typeface="Courier New" pitchFamily="49" charset="0"/>
                        <a:buChar char="o"/>
                        <a:tabLst/>
                      </a:pPr>
                      <a:r>
                        <a:rPr kumimoji="0" lang="ru-RU" sz="1600" b="0" i="0" u="none" strike="noStrike" cap="none" normalizeH="0" baseline="0" dirty="0" smtClean="0">
                          <a:ln>
                            <a:noFill/>
                          </a:ln>
                          <a:solidFill>
                            <a:srgbClr val="000000"/>
                          </a:solidFill>
                          <a:effectLst/>
                          <a:latin typeface="+mj-lt"/>
                          <a:cs typeface="Arial" pitchFamily="34" charset="0"/>
                        </a:rPr>
                        <a:t>содержание нарушения и его документально-подтвержденная сумма;</a:t>
                      </a:r>
                    </a:p>
                    <a:p>
                      <a:pPr marL="0" marR="0" lvl="0" indent="0" algn="l" defTabSz="914400" rtl="0" eaLnBrk="1" fontAlgn="base" latinLnBrk="0" hangingPunct="1">
                        <a:lnSpc>
                          <a:spcPct val="100000"/>
                        </a:lnSpc>
                        <a:spcBef>
                          <a:spcPct val="0"/>
                        </a:spcBef>
                        <a:spcAft>
                          <a:spcPct val="0"/>
                        </a:spcAft>
                        <a:buClr>
                          <a:schemeClr val="folHlink"/>
                        </a:buClr>
                        <a:buSzPct val="60000"/>
                        <a:buFont typeface="Courier New" pitchFamily="49" charset="0"/>
                        <a:buChar char="o"/>
                        <a:tabLst/>
                      </a:pPr>
                      <a:r>
                        <a:rPr kumimoji="0" lang="ru-RU" sz="1600" b="0" i="0" u="none" strike="noStrike" cap="none" normalizeH="0" baseline="0" dirty="0" smtClean="0">
                          <a:ln>
                            <a:noFill/>
                          </a:ln>
                          <a:solidFill>
                            <a:srgbClr val="000000"/>
                          </a:solidFill>
                          <a:effectLst/>
                          <a:latin typeface="+mj-lt"/>
                          <a:cs typeface="Arial" pitchFamily="34" charset="0"/>
                        </a:rPr>
                        <a:t>Ф.И.О.  должностного материально-ответственного или иного лица, допустившего нарушение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2057357">
                <a:tc>
                  <a:txBody>
                    <a:bodyPr/>
                    <a:lstStyle/>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600" b="1" i="0" u="none" strike="noStrike" cap="none" normalizeH="0" baseline="0" dirty="0" smtClean="0">
                          <a:ln>
                            <a:noFill/>
                          </a:ln>
                          <a:solidFill>
                            <a:srgbClr val="000000"/>
                          </a:solidFill>
                          <a:effectLst/>
                          <a:latin typeface="+mj-lt"/>
                          <a:cs typeface="Arial" pitchFamily="34" charset="0"/>
                        </a:rPr>
                        <a:t>Заключительная часть</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Pct val="60000"/>
                        <a:buFontTx/>
                        <a:buNone/>
                        <a:tabLst/>
                      </a:pPr>
                      <a:r>
                        <a:rPr kumimoji="0" lang="ru-RU" sz="1600" b="0" i="0" u="none" strike="noStrike" cap="none" normalizeH="0" baseline="0" dirty="0" smtClean="0">
                          <a:ln>
                            <a:noFill/>
                          </a:ln>
                          <a:solidFill>
                            <a:srgbClr val="000000"/>
                          </a:solidFill>
                          <a:effectLst/>
                          <a:latin typeface="+mj-lt"/>
                          <a:cs typeface="Arial" pitchFamily="34" charset="0"/>
                        </a:rPr>
                        <a:t>Обобщенная информация о результатах ревизии (проверки), в том числе о выявленных видах финансовых нарушений с указанием по каждому виновных должностных лиц; предложения по устранению нарушений и недостатков, выявленных в период ревизии (проверки), и срок их устранения</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144209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122</TotalTime>
  <Words>1724</Words>
  <Application>Microsoft Office PowerPoint</Application>
  <PresentationFormat>Экран (4:3)</PresentationFormat>
  <Paragraphs>203</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Ясность</vt:lpstr>
      <vt:lpstr>Планирование и проведение ревизии</vt:lpstr>
      <vt:lpstr> Ревизия от латинского revisio – пересмотр  РЕВИЗИЯ – это полное обследование финансово-хозяйственной деятельности экономического субъекта с целью проверки ее законности, правильности, целесообразности и эффективности. </vt:lpstr>
      <vt:lpstr>Задачи ревизии</vt:lpstr>
      <vt:lpstr>Принципы проведения ревизии</vt:lpstr>
      <vt:lpstr>Основные правила проведения ревизии</vt:lpstr>
      <vt:lpstr>Отличие ревизии от других форм экономического контроля</vt:lpstr>
      <vt:lpstr>Презентация PowerPoint</vt:lpstr>
      <vt:lpstr>ОСНОВНЫЕ ЭТАПЫ И ПОСЛЕДОВАТЕЛЬНОСТЬ КОНТРОЛЬНО-РЕВИЗИОННОЙ РАБОТЫ </vt:lpstr>
      <vt:lpstr>Презентация PowerPoint</vt:lpstr>
      <vt:lpstr>План проведения документальных ревизий и проверок на 20__год </vt:lpstr>
      <vt:lpstr>Программа ревизии</vt:lpstr>
      <vt:lpstr>  Этап 2. Организация работы на месте (объекте) ревизии </vt:lpstr>
      <vt:lpstr> Этап 3. Документальная и фактическая проверка </vt:lpstr>
      <vt:lpstr>Доказательства – информация, полученная при проведении контрольного мероприятия и результат ее анализа, которые подтверждают выводы, сделанные по итогам этого мероприятия. Доказательства считаются достаточными, если для подтверждения выводов, сделанных по результатам контрольного мероприятия, не требуются дополнительные доказательства (количественная мера).  Доказательства считаются надлежащими, если они подтверждают выводы, сделанные по результатам контрольного мероприятия (качественная).</vt:lpstr>
      <vt:lpstr>Документирование контрольных мероприятий</vt:lpstr>
      <vt:lpstr>Обязанности и права ревизоров</vt:lpstr>
      <vt:lpstr>ОБЯЗАННОСТИ РЕВИЗОРОВ</vt:lpstr>
      <vt:lpstr>Презентация PowerPoint</vt:lpstr>
      <vt:lpstr>Вопросы, на которые следует ответить при проведении ревизии:</vt:lpstr>
      <vt:lpstr>Оформление результатов ревизии</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Предварительное планирование ревизии. Планирование и проведение ревизии.</dc:title>
  <dc:creator>www.MRMARKER.ru</dc:creator>
  <cp:lastModifiedBy>Марина</cp:lastModifiedBy>
  <cp:revision>23</cp:revision>
  <dcterms:created xsi:type="dcterms:W3CDTF">2012-06-19T03:01:59Z</dcterms:created>
  <dcterms:modified xsi:type="dcterms:W3CDTF">2020-03-14T16:24:10Z</dcterms:modified>
</cp:coreProperties>
</file>